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317" r:id="rId3"/>
    <p:sldId id="312" r:id="rId4"/>
    <p:sldId id="313" r:id="rId5"/>
    <p:sldId id="314" r:id="rId6"/>
    <p:sldId id="315" r:id="rId7"/>
    <p:sldId id="318" r:id="rId8"/>
    <p:sldId id="301" r:id="rId9"/>
    <p:sldId id="319" r:id="rId10"/>
    <p:sldId id="300" r:id="rId11"/>
    <p:sldId id="277" r:id="rId12"/>
    <p:sldId id="304" r:id="rId13"/>
    <p:sldId id="306" r:id="rId14"/>
    <p:sldId id="303" r:id="rId15"/>
    <p:sldId id="302" r:id="rId16"/>
    <p:sldId id="311" r:id="rId17"/>
    <p:sldId id="310" r:id="rId18"/>
    <p:sldId id="307" r:id="rId19"/>
    <p:sldId id="309" r:id="rId20"/>
    <p:sldId id="272" r:id="rId21"/>
  </p:sldIdLst>
  <p:sldSz cx="18288000" cy="10287000"/>
  <p:notesSz cx="6858000" cy="9144000"/>
  <p:embeddedFontLs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21" autoAdjust="0"/>
    <p:restoredTop sz="94622" autoAdjust="0"/>
  </p:normalViewPr>
  <p:slideViewPr>
    <p:cSldViewPr>
      <p:cViewPr>
        <p:scale>
          <a:sx n="75" d="100"/>
          <a:sy n="75" d="100"/>
        </p:scale>
        <p:origin x="-1387"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FDBD6-C223-42A0-BF2E-206078E6DE61}"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B5BC6-77C8-4186-89D7-E2A5DFBD0AFB}" type="slidenum">
              <a:rPr lang="en-US" smtClean="0"/>
              <a:t>‹#›</a:t>
            </a:fld>
            <a:endParaRPr lang="en-US"/>
          </a:p>
        </p:txBody>
      </p:sp>
    </p:spTree>
    <p:extLst>
      <p:ext uri="{BB962C8B-B14F-4D97-AF65-F5344CB8AC3E}">
        <p14:creationId xmlns:p14="http://schemas.microsoft.com/office/powerpoint/2010/main" val="281996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75303" y="490173"/>
            <a:ext cx="13337395" cy="1489342"/>
          </a:xfrm>
          <a:prstGeom prst="rect">
            <a:avLst/>
          </a:prstGeom>
        </p:spPr>
      </p:pic>
      <p:sp>
        <p:nvSpPr>
          <p:cNvPr id="3" name="TextBox 3"/>
          <p:cNvSpPr txBox="1"/>
          <p:nvPr/>
        </p:nvSpPr>
        <p:spPr>
          <a:xfrm>
            <a:off x="4527500" y="2717700"/>
            <a:ext cx="9232999" cy="811530"/>
          </a:xfrm>
          <a:prstGeom prst="rect">
            <a:avLst/>
          </a:prstGeom>
        </p:spPr>
        <p:txBody>
          <a:bodyPr wrap="square" lIns="0" tIns="0" rIns="0" bIns="0" rtlCol="0" anchor="t">
            <a:spAutoFit/>
          </a:bodyPr>
          <a:lstStyle/>
          <a:p>
            <a:pPr algn="ctr">
              <a:lnSpc>
                <a:spcPts val="6719"/>
              </a:lnSpc>
            </a:pPr>
            <a:r>
              <a:rPr lang="en-US" sz="4800" b="1" dirty="0">
                <a:solidFill>
                  <a:srgbClr val="FF0000"/>
                </a:solidFill>
                <a:latin typeface="Arial" panose="020B0604020202020204" pitchFamily="34" charset="0"/>
                <a:cs typeface="Arial" panose="020B0604020202020204" pitchFamily="34" charset="0"/>
              </a:rPr>
              <a:t>ĐỒ ÁN TỐT NGHIỆP</a:t>
            </a:r>
          </a:p>
        </p:txBody>
      </p:sp>
      <p:sp>
        <p:nvSpPr>
          <p:cNvPr id="4" name="TextBox 4"/>
          <p:cNvSpPr txBox="1"/>
          <p:nvPr/>
        </p:nvSpPr>
        <p:spPr>
          <a:xfrm>
            <a:off x="1795612" y="3759200"/>
            <a:ext cx="14696776" cy="1384300"/>
          </a:xfrm>
          <a:prstGeom prst="rect">
            <a:avLst/>
          </a:prstGeom>
        </p:spPr>
        <p:txBody>
          <a:bodyPr wrap="square" lIns="0" tIns="0" rIns="0" bIns="0" rtlCol="0" anchor="t">
            <a:spAutoFit/>
          </a:bodyPr>
          <a:lstStyle/>
          <a:p>
            <a:pPr algn="ctr">
              <a:lnSpc>
                <a:spcPts val="5599"/>
              </a:lnSpc>
            </a:pPr>
            <a:r>
              <a:rPr lang="en-US" sz="4000" b="1" dirty="0">
                <a:solidFill>
                  <a:srgbClr val="000000"/>
                </a:solidFill>
                <a:latin typeface="Arial" panose="020B0604020202020204" pitchFamily="34" charset="0"/>
                <a:cs typeface="Arial" panose="020B0604020202020204" pitchFamily="34" charset="0"/>
              </a:rPr>
              <a:t>TAY MÁY 5 BẬC TỰ DO VÀ ĐIỀU KHIỂN CHUYỂN ĐỘNG BẰNG CỬ ĐỘNG TAY ỨNG DỤNG TRONG XẾP SẢN PHẨM</a:t>
            </a:r>
          </a:p>
        </p:txBody>
      </p:sp>
      <p:sp>
        <p:nvSpPr>
          <p:cNvPr id="5" name="TextBox 5"/>
          <p:cNvSpPr txBox="1"/>
          <p:nvPr/>
        </p:nvSpPr>
        <p:spPr>
          <a:xfrm>
            <a:off x="8382000" y="5753100"/>
            <a:ext cx="8839200" cy="3602076"/>
          </a:xfrm>
          <a:prstGeom prst="rect">
            <a:avLst/>
          </a:prstGeom>
        </p:spPr>
        <p:txBody>
          <a:bodyPr wrap="square" lIns="0" tIns="0" rIns="0" bIns="0" rtlCol="0" anchor="t">
            <a:spAutoFit/>
          </a:bodyPr>
          <a:lstStyle/>
          <a:p>
            <a:pPr>
              <a:lnSpc>
                <a:spcPct val="150000"/>
              </a:lnSpc>
            </a:pPr>
            <a:r>
              <a:rPr lang="en-US" sz="3200" b="1" dirty="0">
                <a:solidFill>
                  <a:srgbClr val="000000"/>
                </a:solidFill>
                <a:latin typeface="Arial" panose="020B0604020202020204" pitchFamily="34" charset="0"/>
                <a:cs typeface="Arial" panose="020B0604020202020204" pitchFamily="34" charset="0"/>
              </a:rPr>
              <a:t>GVHD: TS. </a:t>
            </a:r>
            <a:r>
              <a:rPr lang="en-US" sz="3200" b="1" dirty="0" err="1">
                <a:solidFill>
                  <a:srgbClr val="000000"/>
                </a:solidFill>
                <a:latin typeface="Arial" panose="020B0604020202020204" pitchFamily="34" charset="0"/>
                <a:cs typeface="Arial" panose="020B0604020202020204" pitchFamily="34" charset="0"/>
              </a:rPr>
              <a:t>Nguyễn</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Xuân</a:t>
            </a:r>
            <a:r>
              <a:rPr lang="en-US" sz="3200" b="1" dirty="0">
                <a:solidFill>
                  <a:srgbClr val="000000"/>
                </a:solidFill>
                <a:latin typeface="Arial" panose="020B0604020202020204" pitchFamily="34" charset="0"/>
                <a:cs typeface="Arial" panose="020B0604020202020204" pitchFamily="34" charset="0"/>
              </a:rPr>
              <a:t> Quang</a:t>
            </a:r>
          </a:p>
          <a:p>
            <a:pPr>
              <a:lnSpc>
                <a:spcPct val="150000"/>
              </a:lnSpc>
            </a:pPr>
            <a:r>
              <a:rPr lang="en-US" sz="3200" b="1" dirty="0">
                <a:solidFill>
                  <a:srgbClr val="000000"/>
                </a:solidFill>
                <a:latin typeface="Arial" panose="020B0604020202020204" pitchFamily="34" charset="0"/>
                <a:cs typeface="Arial" panose="020B0604020202020204" pitchFamily="34" charset="0"/>
              </a:rPr>
              <a:t>SVTH: 	</a:t>
            </a:r>
            <a:r>
              <a:rPr lang="en-US" sz="3200" b="1" dirty="0" err="1">
                <a:solidFill>
                  <a:srgbClr val="000000"/>
                </a:solidFill>
                <a:latin typeface="Arial" panose="020B0604020202020204" pitchFamily="34" charset="0"/>
                <a:cs typeface="Arial" panose="020B0604020202020204" pitchFamily="34" charset="0"/>
              </a:rPr>
              <a:t>Đoàn</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Thái</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Duy</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Hiển</a:t>
            </a:r>
            <a:r>
              <a:rPr lang="en-US" sz="3200" b="1" dirty="0">
                <a:solidFill>
                  <a:srgbClr val="000000"/>
                </a:solidFill>
                <a:latin typeface="Arial" panose="020B0604020202020204" pitchFamily="34" charset="0"/>
                <a:cs typeface="Arial" panose="020B0604020202020204" pitchFamily="34" charset="0"/>
              </a:rPr>
              <a:t>	19146331</a:t>
            </a:r>
          </a:p>
          <a:p>
            <a:pPr>
              <a:lnSpc>
                <a:spcPct val="150000"/>
              </a:lnSpc>
            </a:pP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Nguyễn</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Hồng</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Thuận</a:t>
            </a:r>
            <a:r>
              <a:rPr lang="en-US" sz="3200" b="1" dirty="0">
                <a:solidFill>
                  <a:srgbClr val="000000"/>
                </a:solidFill>
                <a:latin typeface="Arial" panose="020B0604020202020204" pitchFamily="34" charset="0"/>
                <a:cs typeface="Arial" panose="020B0604020202020204" pitchFamily="34" charset="0"/>
              </a:rPr>
              <a:t>	19146399</a:t>
            </a:r>
          </a:p>
          <a:p>
            <a:pPr>
              <a:lnSpc>
                <a:spcPct val="150000"/>
              </a:lnSpc>
            </a:pP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Đinh</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Công</a:t>
            </a:r>
            <a:r>
              <a:rPr lang="en-US" sz="3200" b="1" dirty="0">
                <a:solidFill>
                  <a:srgbClr val="000000"/>
                </a:solidFill>
                <a:latin typeface="Arial" panose="020B0604020202020204" pitchFamily="34" charset="0"/>
                <a:cs typeface="Arial" panose="020B0604020202020204" pitchFamily="34" charset="0"/>
              </a:rPr>
              <a:t> </a:t>
            </a:r>
            <a:r>
              <a:rPr lang="en-US" sz="3200" b="1" dirty="0" err="1">
                <a:solidFill>
                  <a:srgbClr val="000000"/>
                </a:solidFill>
                <a:latin typeface="Arial" panose="020B0604020202020204" pitchFamily="34" charset="0"/>
                <a:cs typeface="Arial" panose="020B0604020202020204" pitchFamily="34" charset="0"/>
              </a:rPr>
              <a:t>Toại</a:t>
            </a:r>
            <a:r>
              <a:rPr lang="en-US" sz="3200" b="1" dirty="0">
                <a:solidFill>
                  <a:srgbClr val="000000"/>
                </a:solidFill>
                <a:latin typeface="Arial" panose="020B0604020202020204" pitchFamily="34" charset="0"/>
                <a:cs typeface="Arial" panose="020B0604020202020204" pitchFamily="34" charset="0"/>
              </a:rPr>
              <a:t>		19146404</a:t>
            </a:r>
          </a:p>
          <a:p>
            <a:pPr>
              <a:lnSpc>
                <a:spcPct val="150000"/>
              </a:lnSpc>
            </a:pPr>
            <a:endParaRPr lang="en-US" sz="3200" b="1"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818942"/>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XÂY DỰNG GIAO DIỆN GIÁM SÁT TRÊN ĐIỆN THOẠI</a:t>
            </a:r>
          </a:p>
        </p:txBody>
      </p:sp>
      <p:sp>
        <p:nvSpPr>
          <p:cNvPr id="26" name="TextBox 34">
            <a:extLst>
              <a:ext uri="{FF2B5EF4-FFF2-40B4-BE49-F238E27FC236}">
                <a16:creationId xmlns:a16="http://schemas.microsoft.com/office/drawing/2014/main" id="{D87A2998-A0CF-4D87-B1C2-CF3AA1B83CB4}"/>
              </a:ext>
            </a:extLst>
          </p:cNvPr>
          <p:cNvSpPr txBox="1"/>
          <p:nvPr/>
        </p:nvSpPr>
        <p:spPr>
          <a:xfrm>
            <a:off x="4342274" y="2644446"/>
            <a:ext cx="2482869" cy="396239"/>
          </a:xfrm>
          <a:prstGeom prst="rect">
            <a:avLst/>
          </a:prstGeom>
        </p:spPr>
        <p:txBody>
          <a:bodyPr lIns="0" tIns="0" rIns="0" bIns="0" rtlCol="0" anchor="t">
            <a:spAutoFit/>
          </a:bodyPr>
          <a:lstStyle/>
          <a:p>
            <a:pPr algn="ctr">
              <a:lnSpc>
                <a:spcPts val="3360"/>
              </a:lnSpc>
            </a:pPr>
            <a:r>
              <a:rPr lang="en-US" sz="2400" dirty="0">
                <a:solidFill>
                  <a:srgbClr val="FFFFFF"/>
                </a:solidFill>
                <a:latin typeface="Arial" panose="020B0604020202020204" pitchFamily="34" charset="0"/>
                <a:cs typeface="Arial" panose="020B0604020202020204" pitchFamily="34" charset="0"/>
              </a:rPr>
              <a:t>Jogging</a:t>
            </a:r>
          </a:p>
        </p:txBody>
      </p:sp>
      <p:sp>
        <p:nvSpPr>
          <p:cNvPr id="29" name="TextBox 28">
            <a:extLst>
              <a:ext uri="{FF2B5EF4-FFF2-40B4-BE49-F238E27FC236}">
                <a16:creationId xmlns:a16="http://schemas.microsoft.com/office/drawing/2014/main" id="{A9C42288-4B65-48D6-AC2D-572732D47896}"/>
              </a:ext>
            </a:extLst>
          </p:cNvPr>
          <p:cNvSpPr txBox="1"/>
          <p:nvPr/>
        </p:nvSpPr>
        <p:spPr>
          <a:xfrm>
            <a:off x="609600" y="1500953"/>
            <a:ext cx="13806801" cy="818942"/>
          </a:xfrm>
          <a:prstGeom prst="rect">
            <a:avLst/>
          </a:prstGeom>
        </p:spPr>
        <p:txBody>
          <a:bodyPr lIns="0" tIns="0" rIns="0" bIns="0" rtlCol="0" anchor="t">
            <a:spAutoFit/>
          </a:bodyPr>
          <a:lstStyle/>
          <a:p>
            <a:pPr>
              <a:lnSpc>
                <a:spcPts val="6999"/>
              </a:lnSpc>
            </a:pPr>
            <a:r>
              <a:rPr lang="en-US" sz="4000" dirty="0" err="1">
                <a:solidFill>
                  <a:srgbClr val="000000"/>
                </a:solidFill>
                <a:latin typeface="Arial" panose="020B0604020202020204" pitchFamily="34" charset="0"/>
                <a:cs typeface="Arial" panose="020B0604020202020204" pitchFamily="34" charset="0"/>
              </a:rPr>
              <a:t>Các</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chức</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năng</a:t>
            </a:r>
            <a:endParaRPr lang="en-US" sz="4000" dirty="0">
              <a:solidFill>
                <a:srgbClr val="000000"/>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EDB450F-3C9A-4792-9822-4A696FD9912C}"/>
              </a:ext>
            </a:extLst>
          </p:cNvPr>
          <p:cNvSpPr txBox="1"/>
          <p:nvPr/>
        </p:nvSpPr>
        <p:spPr>
          <a:xfrm>
            <a:off x="10820400" y="1500953"/>
            <a:ext cx="4314759" cy="818942"/>
          </a:xfrm>
          <a:prstGeom prst="rect">
            <a:avLst/>
          </a:prstGeom>
        </p:spPr>
        <p:txBody>
          <a:bodyPr wrap="square" lIns="0" tIns="0" rIns="0" bIns="0" rtlCol="0" anchor="t">
            <a:spAutoFit/>
          </a:bodyPr>
          <a:lstStyle/>
          <a:p>
            <a:pPr>
              <a:lnSpc>
                <a:spcPts val="6999"/>
              </a:lnSpc>
            </a:pPr>
            <a:r>
              <a:rPr lang="en-US" sz="4000" dirty="0">
                <a:solidFill>
                  <a:srgbClr val="000000"/>
                </a:solidFill>
                <a:latin typeface="Arial" panose="020B0604020202020204" pitchFamily="34" charset="0"/>
                <a:cs typeface="Arial" panose="020B0604020202020204" pitchFamily="34" charset="0"/>
              </a:rPr>
              <a:t>Giao </a:t>
            </a:r>
            <a:r>
              <a:rPr lang="en-US" sz="4000" dirty="0" err="1">
                <a:solidFill>
                  <a:srgbClr val="000000"/>
                </a:solidFill>
                <a:latin typeface="Arial" panose="020B0604020202020204" pitchFamily="34" charset="0"/>
                <a:cs typeface="Arial" panose="020B0604020202020204" pitchFamily="34" charset="0"/>
              </a:rPr>
              <a:t>diện</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giám</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sát</a:t>
            </a:r>
            <a:endParaRPr lang="en-US" sz="4000" dirty="0">
              <a:solidFill>
                <a:srgbClr val="000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5866B92-F93C-4835-BAAF-81BEC2BB1073}"/>
              </a:ext>
            </a:extLst>
          </p:cNvPr>
          <p:cNvSpPr txBox="1"/>
          <p:nvPr/>
        </p:nvSpPr>
        <p:spPr>
          <a:xfrm>
            <a:off x="10515601" y="9193082"/>
            <a:ext cx="5486400" cy="554383"/>
          </a:xfrm>
          <a:prstGeom prst="rect">
            <a:avLst/>
          </a:prstGeom>
        </p:spPr>
        <p:txBody>
          <a:bodyPr wrap="square" lIns="0" tIns="0" rIns="0" bIns="0" rtlCol="0" anchor="t">
            <a:spAutoFit/>
          </a:bodyPr>
          <a:lstStyle/>
          <a:p>
            <a:pPr>
              <a:lnSpc>
                <a:spcPts val="4759"/>
              </a:lnSpc>
            </a:pPr>
            <a:r>
              <a:rPr lang="en-US" sz="2800" dirty="0">
                <a:solidFill>
                  <a:srgbClr val="000000"/>
                </a:solidFill>
                <a:latin typeface="Arial" panose="020B0604020202020204" pitchFamily="34" charset="0"/>
                <a:cs typeface="Arial" panose="020B0604020202020204" pitchFamily="34" charset="0"/>
              </a:rPr>
              <a:t>Giao </a:t>
            </a:r>
            <a:r>
              <a:rPr lang="en-US" sz="2800" dirty="0" err="1">
                <a:solidFill>
                  <a:srgbClr val="000000"/>
                </a:solidFill>
                <a:latin typeface="Arial" panose="020B0604020202020204" pitchFamily="34" charset="0"/>
                <a:cs typeface="Arial" panose="020B0604020202020204" pitchFamily="34" charset="0"/>
              </a:rPr>
              <a:t>diện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giám</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sát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trên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thoại</a:t>
            </a:r>
            <a:endParaRPr lang="en-US" sz="2800" dirty="0">
              <a:solidFill>
                <a:srgbClr val="000000"/>
              </a:solidFill>
              <a:latin typeface="Arial" panose="020B0604020202020204" pitchFamily="34" charset="0"/>
              <a:cs typeface="Arial" panose="020B0604020202020204" pitchFamily="34" charset="0"/>
            </a:endParaRPr>
          </a:p>
        </p:txBody>
      </p:sp>
      <p:pic>
        <p:nvPicPr>
          <p:cNvPr id="40" name="Picture 19">
            <a:extLst>
              <a:ext uri="{FF2B5EF4-FFF2-40B4-BE49-F238E27FC236}">
                <a16:creationId xmlns:a16="http://schemas.microsoft.com/office/drawing/2014/main" id="{E2655F81-2B62-4E87-BF7B-5A21D6D9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7867" y="3382864"/>
            <a:ext cx="2482869" cy="884522"/>
          </a:xfrm>
          <a:prstGeom prst="rect">
            <a:avLst/>
          </a:prstGeom>
        </p:spPr>
      </p:pic>
      <p:pic>
        <p:nvPicPr>
          <p:cNvPr id="41" name="Picture 22">
            <a:extLst>
              <a:ext uri="{FF2B5EF4-FFF2-40B4-BE49-F238E27FC236}">
                <a16:creationId xmlns:a16="http://schemas.microsoft.com/office/drawing/2014/main" id="{B0532A4F-2837-442D-AE13-A547D9677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8411" y="6168429"/>
            <a:ext cx="2499535" cy="890459"/>
          </a:xfrm>
          <a:prstGeom prst="rect">
            <a:avLst/>
          </a:prstGeom>
        </p:spPr>
      </p:pic>
      <p:pic>
        <p:nvPicPr>
          <p:cNvPr id="42" name="Picture 24">
            <a:extLst>
              <a:ext uri="{FF2B5EF4-FFF2-40B4-BE49-F238E27FC236}">
                <a16:creationId xmlns:a16="http://schemas.microsoft.com/office/drawing/2014/main" id="{C88CE27F-2406-42AD-959F-BD9516B552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7867" y="4829361"/>
            <a:ext cx="2500079" cy="890653"/>
          </a:xfrm>
          <a:prstGeom prst="rect">
            <a:avLst/>
          </a:prstGeom>
        </p:spPr>
      </p:pic>
      <p:sp>
        <p:nvSpPr>
          <p:cNvPr id="43" name="TextBox 25">
            <a:extLst>
              <a:ext uri="{FF2B5EF4-FFF2-40B4-BE49-F238E27FC236}">
                <a16:creationId xmlns:a16="http://schemas.microsoft.com/office/drawing/2014/main" id="{7CF0C411-791D-49DE-9524-3B645CBFC144}"/>
              </a:ext>
            </a:extLst>
          </p:cNvPr>
          <p:cNvSpPr txBox="1"/>
          <p:nvPr/>
        </p:nvSpPr>
        <p:spPr>
          <a:xfrm>
            <a:off x="4716469" y="3604647"/>
            <a:ext cx="1700628" cy="406458"/>
          </a:xfrm>
          <a:prstGeom prst="rect">
            <a:avLst/>
          </a:prstGeom>
        </p:spPr>
        <p:txBody>
          <a:bodyPr wrap="square" lIns="0" tIns="0" rIns="0" bIns="0" rtlCol="0" anchor="t">
            <a:spAutoFit/>
          </a:bodyPr>
          <a:lstStyle/>
          <a:p>
            <a:pPr algn="ctr">
              <a:lnSpc>
                <a:spcPts val="3360"/>
              </a:lnSpc>
            </a:pPr>
            <a:r>
              <a:rPr lang="en-US" sz="2400" dirty="0" err="1">
                <a:solidFill>
                  <a:srgbClr val="FFFFFF"/>
                </a:solidFill>
                <a:latin typeface="Arial" panose="020B0604020202020204" pitchFamily="34" charset="0"/>
                <a:cs typeface="Arial" panose="020B0604020202020204" pitchFamily="34" charset="0"/>
              </a:rPr>
              <a:t>Góc</a:t>
            </a:r>
            <a:r>
              <a:rPr lang="en-US" sz="2400" dirty="0">
                <a:solidFill>
                  <a:srgbClr val="FFFFFF"/>
                </a:solidFill>
                <a:latin typeface="Arial" panose="020B0604020202020204" pitchFamily="34" charset="0"/>
                <a:cs typeface="Arial" panose="020B0604020202020204" pitchFamily="34" charset="0"/>
              </a:rPr>
              <a:t> quay</a:t>
            </a:r>
          </a:p>
        </p:txBody>
      </p:sp>
      <p:sp>
        <p:nvSpPr>
          <p:cNvPr id="44" name="AutoShape 26">
            <a:extLst>
              <a:ext uri="{FF2B5EF4-FFF2-40B4-BE49-F238E27FC236}">
                <a16:creationId xmlns:a16="http://schemas.microsoft.com/office/drawing/2014/main" id="{96BD1D7F-902D-47C5-87BF-E5F54679D687}"/>
              </a:ext>
            </a:extLst>
          </p:cNvPr>
          <p:cNvSpPr/>
          <p:nvPr/>
        </p:nvSpPr>
        <p:spPr>
          <a:xfrm rot="2630578">
            <a:off x="2639158" y="5918083"/>
            <a:ext cx="1939593" cy="0"/>
          </a:xfrm>
          <a:prstGeom prst="line">
            <a:avLst/>
          </a:prstGeom>
          <a:ln w="47625" cap="flat">
            <a:solidFill>
              <a:srgbClr val="000000"/>
            </a:solidFill>
            <a:prstDash val="solid"/>
            <a:headEnd type="none" w="sm" len="sm"/>
            <a:tailEnd type="triangle" w="lg" len="med"/>
          </a:ln>
        </p:spPr>
      </p:sp>
      <p:sp>
        <p:nvSpPr>
          <p:cNvPr id="45" name="AutoShape 27">
            <a:extLst>
              <a:ext uri="{FF2B5EF4-FFF2-40B4-BE49-F238E27FC236}">
                <a16:creationId xmlns:a16="http://schemas.microsoft.com/office/drawing/2014/main" id="{1919F5F0-8CDB-484B-BD95-96F5CFDDAAD2}"/>
              </a:ext>
            </a:extLst>
          </p:cNvPr>
          <p:cNvSpPr/>
          <p:nvPr/>
        </p:nvSpPr>
        <p:spPr>
          <a:xfrm rot="18843618">
            <a:off x="2603261" y="4523817"/>
            <a:ext cx="2010842" cy="0"/>
          </a:xfrm>
          <a:prstGeom prst="line">
            <a:avLst/>
          </a:prstGeom>
          <a:ln w="47625" cap="flat">
            <a:solidFill>
              <a:srgbClr val="000000"/>
            </a:solidFill>
            <a:prstDash val="solid"/>
            <a:headEnd type="none" w="sm" len="sm"/>
            <a:tailEnd type="triangle" w="lg" len="med"/>
          </a:ln>
        </p:spPr>
      </p:sp>
      <p:sp>
        <p:nvSpPr>
          <p:cNvPr id="46" name="AutoShape 28">
            <a:extLst>
              <a:ext uri="{FF2B5EF4-FFF2-40B4-BE49-F238E27FC236}">
                <a16:creationId xmlns:a16="http://schemas.microsoft.com/office/drawing/2014/main" id="{0690BCE0-B96D-4ACC-B79C-29344AB3F4D6}"/>
              </a:ext>
            </a:extLst>
          </p:cNvPr>
          <p:cNvSpPr/>
          <p:nvPr/>
        </p:nvSpPr>
        <p:spPr>
          <a:xfrm rot="11196">
            <a:off x="2909493" y="5248598"/>
            <a:ext cx="1398378" cy="0"/>
          </a:xfrm>
          <a:prstGeom prst="line">
            <a:avLst/>
          </a:prstGeom>
          <a:ln w="47625" cap="flat">
            <a:solidFill>
              <a:srgbClr val="000000"/>
            </a:solidFill>
            <a:prstDash val="solid"/>
            <a:headEnd type="none" w="sm" len="sm"/>
            <a:tailEnd type="triangle" w="lg" len="med"/>
          </a:ln>
        </p:spPr>
      </p:sp>
      <p:sp>
        <p:nvSpPr>
          <p:cNvPr id="47" name="Freeform 6">
            <a:extLst>
              <a:ext uri="{FF2B5EF4-FFF2-40B4-BE49-F238E27FC236}">
                <a16:creationId xmlns:a16="http://schemas.microsoft.com/office/drawing/2014/main" id="{A8F0B271-DD0B-4828-9755-9D62E7954B1A}"/>
              </a:ext>
            </a:extLst>
          </p:cNvPr>
          <p:cNvSpPr/>
          <p:nvPr/>
        </p:nvSpPr>
        <p:spPr>
          <a:xfrm>
            <a:off x="808280" y="4780516"/>
            <a:ext cx="2161388" cy="88276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id="48" name="TextBox 7">
            <a:extLst>
              <a:ext uri="{FF2B5EF4-FFF2-40B4-BE49-F238E27FC236}">
                <a16:creationId xmlns:a16="http://schemas.microsoft.com/office/drawing/2014/main" id="{048E1F52-06CC-4772-B53F-5BBAFE348D50}"/>
              </a:ext>
            </a:extLst>
          </p:cNvPr>
          <p:cNvSpPr txBox="1"/>
          <p:nvPr/>
        </p:nvSpPr>
        <p:spPr>
          <a:xfrm>
            <a:off x="1135501" y="4964689"/>
            <a:ext cx="1587442" cy="456856"/>
          </a:xfrm>
          <a:prstGeom prst="rect">
            <a:avLst/>
          </a:prstGeom>
        </p:spPr>
        <p:txBody>
          <a:bodyPr wrap="square" lIns="0" tIns="0" rIns="0" bIns="0" rtlCol="0" anchor="t">
            <a:spAutoFit/>
          </a:bodyPr>
          <a:lstStyle/>
          <a:p>
            <a:pPr algn="ctr">
              <a:lnSpc>
                <a:spcPts val="3920"/>
              </a:lnSpc>
            </a:pPr>
            <a:r>
              <a:rPr lang="en-US" sz="2800" dirty="0" err="1">
                <a:solidFill>
                  <a:srgbClr val="FFFFFF"/>
                </a:solidFill>
                <a:latin typeface="Arial" panose="020B0604020202020204" pitchFamily="34" charset="0"/>
                <a:cs typeface="Arial" panose="020B0604020202020204" pitchFamily="34" charset="0"/>
              </a:rPr>
              <a:t>Giám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sát</a:t>
            </a:r>
            <a:endParaRPr lang="en-US" sz="2800" dirty="0">
              <a:solidFill>
                <a:srgbClr val="FFFFFF"/>
              </a:solidFill>
              <a:latin typeface="Arial" panose="020B0604020202020204" pitchFamily="34" charset="0"/>
              <a:cs typeface="Arial" panose="020B0604020202020204" pitchFamily="34" charset="0"/>
            </a:endParaRPr>
          </a:p>
        </p:txBody>
      </p:sp>
      <p:sp>
        <p:nvSpPr>
          <p:cNvPr id="49" name="TextBox 23">
            <a:extLst>
              <a:ext uri="{FF2B5EF4-FFF2-40B4-BE49-F238E27FC236}">
                <a16:creationId xmlns:a16="http://schemas.microsoft.com/office/drawing/2014/main" id="{D7004EFB-E9D8-4DE3-B48D-3F125F3C4D5D}"/>
              </a:ext>
            </a:extLst>
          </p:cNvPr>
          <p:cNvSpPr txBox="1"/>
          <p:nvPr/>
        </p:nvSpPr>
        <p:spPr>
          <a:xfrm>
            <a:off x="4353054" y="4814228"/>
            <a:ext cx="2482325" cy="833049"/>
          </a:xfrm>
          <a:prstGeom prst="rect">
            <a:avLst/>
          </a:prstGeom>
        </p:spPr>
        <p:txBody>
          <a:bodyPr lIns="0" tIns="0" rIns="0" bIns="0" rtlCol="0" anchor="t">
            <a:spAutoFit/>
          </a:bodyPr>
          <a:lstStyle/>
          <a:p>
            <a:pPr algn="ctr">
              <a:lnSpc>
                <a:spcPts val="3360"/>
              </a:lnSpc>
            </a:pPr>
            <a:r>
              <a:rPr lang="en-US" sz="2400" dirty="0" err="1">
                <a:solidFill>
                  <a:srgbClr val="FFFFFF"/>
                </a:solidFill>
                <a:latin typeface="Arial" panose="020B0604020202020204" pitchFamily="34" charset="0"/>
                <a:cs typeface="Arial" panose="020B0604020202020204" pitchFamily="34" charset="0"/>
              </a:rPr>
              <a:t>Vị</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trí</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đầu</a:t>
            </a:r>
            <a:r>
              <a:rPr lang="en-US" sz="2400" dirty="0">
                <a:solidFill>
                  <a:srgbClr val="FFFFFF"/>
                </a:solidFill>
                <a:latin typeface="Arial" panose="020B0604020202020204" pitchFamily="34" charset="0"/>
                <a:cs typeface="Arial" panose="020B0604020202020204" pitchFamily="34" charset="0"/>
              </a:rPr>
              <a:t> </a:t>
            </a:r>
          </a:p>
          <a:p>
            <a:pPr algn="ctr">
              <a:lnSpc>
                <a:spcPts val="3360"/>
              </a:lnSpc>
            </a:pPr>
            <a:r>
              <a:rPr lang="en-US" sz="2400" dirty="0" err="1">
                <a:solidFill>
                  <a:srgbClr val="FFFFFF"/>
                </a:solidFill>
                <a:latin typeface="Arial" panose="020B0604020202020204" pitchFamily="34" charset="0"/>
                <a:cs typeface="Arial" panose="020B0604020202020204" pitchFamily="34" charset="0"/>
              </a:rPr>
              <a:t>công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tác</a:t>
            </a:r>
            <a:endParaRPr lang="en-US" sz="2400" dirty="0">
              <a:solidFill>
                <a:srgbClr val="FFFFFF"/>
              </a:solidFill>
              <a:latin typeface="Arial" panose="020B0604020202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379950D8-5D36-4534-AD43-C4E95CD5A017}"/>
              </a:ext>
            </a:extLst>
          </p:cNvPr>
          <p:cNvSpPr txBox="1"/>
          <p:nvPr/>
        </p:nvSpPr>
        <p:spPr>
          <a:xfrm>
            <a:off x="4743902" y="6358492"/>
            <a:ext cx="1700628" cy="406458"/>
          </a:xfrm>
          <a:prstGeom prst="rect">
            <a:avLst/>
          </a:prstGeom>
        </p:spPr>
        <p:txBody>
          <a:bodyPr wrap="square" lIns="0" tIns="0" rIns="0" bIns="0" rtlCol="0" anchor="t">
            <a:spAutoFit/>
          </a:bodyPr>
          <a:lstStyle/>
          <a:p>
            <a:pPr algn="ctr">
              <a:lnSpc>
                <a:spcPts val="3360"/>
              </a:lnSpc>
            </a:pPr>
            <a:r>
              <a:rPr lang="en-US" sz="2400" dirty="0" err="1">
                <a:solidFill>
                  <a:srgbClr val="FFFFFF"/>
                </a:solidFill>
                <a:latin typeface="Arial" panose="020B0604020202020204" pitchFamily="34" charset="0"/>
                <a:cs typeface="Arial" panose="020B0604020202020204" pitchFamily="34" charset="0"/>
              </a:rPr>
              <a:t>Hàm</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kẹp</a:t>
            </a:r>
            <a:endParaRPr lang="en-US" sz="2400" dirty="0">
              <a:solidFill>
                <a:srgbClr val="FFFFFF"/>
              </a:solidFill>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50F88152-2AB3-4011-B614-20BD4D0CF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3660" y="2503238"/>
            <a:ext cx="3182897" cy="6544090"/>
          </a:xfrm>
          <a:prstGeom prst="rect">
            <a:avLst/>
          </a:prstGeom>
        </p:spPr>
      </p:pic>
    </p:spTree>
    <p:extLst>
      <p:ext uri="{BB962C8B-B14F-4D97-AF65-F5344CB8AC3E}">
        <p14:creationId xmlns:p14="http://schemas.microsoft.com/office/powerpoint/2010/main" val="74660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818942"/>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XÂY DỰNG GIAO DIỆN ĐIỀU KHIỂN TRÊN MÁY TÍNH</a:t>
            </a:r>
          </a:p>
        </p:txBody>
      </p:sp>
      <p:pic>
        <p:nvPicPr>
          <p:cNvPr id="16" name="Picture 19">
            <a:extLst>
              <a:ext uri="{FF2B5EF4-FFF2-40B4-BE49-F238E27FC236}">
                <a16:creationId xmlns:a16="http://schemas.microsoft.com/office/drawing/2014/main" id="{6FD99736-D7E6-427B-B309-FD4EA31D2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7047" y="5703099"/>
            <a:ext cx="2482869" cy="884522"/>
          </a:xfrm>
          <a:prstGeom prst="rect">
            <a:avLst/>
          </a:prstGeom>
        </p:spPr>
      </p:pic>
      <p:sp>
        <p:nvSpPr>
          <p:cNvPr id="17" name="TextBox 21">
            <a:extLst>
              <a:ext uri="{FF2B5EF4-FFF2-40B4-BE49-F238E27FC236}">
                <a16:creationId xmlns:a16="http://schemas.microsoft.com/office/drawing/2014/main" id="{FAAAC787-2324-43C9-AA38-1E59E74E507F}"/>
              </a:ext>
            </a:extLst>
          </p:cNvPr>
          <p:cNvSpPr txBox="1"/>
          <p:nvPr/>
        </p:nvSpPr>
        <p:spPr>
          <a:xfrm>
            <a:off x="4124000" y="5701918"/>
            <a:ext cx="2482869" cy="833049"/>
          </a:xfrm>
          <a:prstGeom prst="rect">
            <a:avLst/>
          </a:prstGeom>
        </p:spPr>
        <p:txBody>
          <a:bodyPr lIns="0" tIns="0" rIns="0" bIns="0" rtlCol="0" anchor="t">
            <a:spAutoFit/>
          </a:bodyPr>
          <a:lstStyle/>
          <a:p>
            <a:pPr algn="ctr">
              <a:lnSpc>
                <a:spcPts val="3360"/>
              </a:lnSpc>
            </a:pPr>
            <a:r>
              <a:rPr lang="en-US" sz="2400">
                <a:solidFill>
                  <a:srgbClr val="FFFFFF"/>
                </a:solidFill>
                <a:latin typeface="Arial" panose="020B0604020202020204" pitchFamily="34" charset="0"/>
                <a:cs typeface="Arial" panose="020B0604020202020204" pitchFamily="34" charset="0"/>
              </a:rPr>
              <a:t>Trạng thái</a:t>
            </a:r>
          </a:p>
          <a:p>
            <a:pPr algn="ctr">
              <a:lnSpc>
                <a:spcPts val="3360"/>
              </a:lnSpc>
            </a:pPr>
            <a:r>
              <a:rPr lang="en-US" sz="2400">
                <a:solidFill>
                  <a:srgbClr val="FFFFFF"/>
                </a:solidFill>
                <a:latin typeface="Arial" panose="020B0604020202020204" pitchFamily="34" charset="0"/>
                <a:cs typeface="Arial" panose="020B0604020202020204" pitchFamily="34" charset="0"/>
              </a:rPr>
              <a:t>Servo</a:t>
            </a:r>
          </a:p>
        </p:txBody>
      </p:sp>
      <p:pic>
        <p:nvPicPr>
          <p:cNvPr id="18" name="Picture 22">
            <a:extLst>
              <a:ext uri="{FF2B5EF4-FFF2-40B4-BE49-F238E27FC236}">
                <a16:creationId xmlns:a16="http://schemas.microsoft.com/office/drawing/2014/main" id="{5D7A047B-CC7A-4FFA-BD3A-BB5F717C3F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7591" y="8488664"/>
            <a:ext cx="2499535" cy="890459"/>
          </a:xfrm>
          <a:prstGeom prst="rect">
            <a:avLst/>
          </a:prstGeom>
        </p:spPr>
      </p:pic>
      <p:sp>
        <p:nvSpPr>
          <p:cNvPr id="19" name="TextBox 23">
            <a:extLst>
              <a:ext uri="{FF2B5EF4-FFF2-40B4-BE49-F238E27FC236}">
                <a16:creationId xmlns:a16="http://schemas.microsoft.com/office/drawing/2014/main" id="{D788D380-AFB9-4C0F-95F6-B56234583FA6}"/>
              </a:ext>
            </a:extLst>
          </p:cNvPr>
          <p:cNvSpPr txBox="1"/>
          <p:nvPr/>
        </p:nvSpPr>
        <p:spPr>
          <a:xfrm>
            <a:off x="4124801" y="8507174"/>
            <a:ext cx="2482325" cy="833049"/>
          </a:xfrm>
          <a:prstGeom prst="rect">
            <a:avLst/>
          </a:prstGeom>
        </p:spPr>
        <p:txBody>
          <a:bodyPr lIns="0" tIns="0" rIns="0" bIns="0" rtlCol="0" anchor="t">
            <a:spAutoFit/>
          </a:bodyPr>
          <a:lstStyle/>
          <a:p>
            <a:pPr algn="ctr">
              <a:lnSpc>
                <a:spcPts val="3360"/>
              </a:lnSpc>
            </a:pPr>
            <a:r>
              <a:rPr lang="en-US" sz="2400">
                <a:solidFill>
                  <a:srgbClr val="FFFFFF"/>
                </a:solidFill>
                <a:latin typeface="Arial" panose="020B0604020202020204" pitchFamily="34" charset="0"/>
                <a:cs typeface="Arial" panose="020B0604020202020204" pitchFamily="34" charset="0"/>
              </a:rPr>
              <a:t>Vị trí đầu </a:t>
            </a:r>
          </a:p>
          <a:p>
            <a:pPr algn="ctr">
              <a:lnSpc>
                <a:spcPts val="3360"/>
              </a:lnSpc>
            </a:pPr>
            <a:r>
              <a:rPr lang="en-US" sz="2400">
                <a:solidFill>
                  <a:srgbClr val="FFFFFF"/>
                </a:solidFill>
                <a:latin typeface="Arial" panose="020B0604020202020204" pitchFamily="34" charset="0"/>
                <a:cs typeface="Arial" panose="020B0604020202020204" pitchFamily="34" charset="0"/>
              </a:rPr>
              <a:t>công tác</a:t>
            </a:r>
          </a:p>
        </p:txBody>
      </p:sp>
      <p:pic>
        <p:nvPicPr>
          <p:cNvPr id="20" name="Picture 24">
            <a:extLst>
              <a:ext uri="{FF2B5EF4-FFF2-40B4-BE49-F238E27FC236}">
                <a16:creationId xmlns:a16="http://schemas.microsoft.com/office/drawing/2014/main" id="{2DC24D5D-1F8B-44E1-9EEE-3C1A44FF5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7047" y="7149596"/>
            <a:ext cx="2500079" cy="890653"/>
          </a:xfrm>
          <a:prstGeom prst="rect">
            <a:avLst/>
          </a:prstGeom>
        </p:spPr>
      </p:pic>
      <p:sp>
        <p:nvSpPr>
          <p:cNvPr id="21" name="TextBox 25">
            <a:extLst>
              <a:ext uri="{FF2B5EF4-FFF2-40B4-BE49-F238E27FC236}">
                <a16:creationId xmlns:a16="http://schemas.microsoft.com/office/drawing/2014/main" id="{A12C7E49-67D7-4A85-87F0-DF35C2F41AB1}"/>
              </a:ext>
            </a:extLst>
          </p:cNvPr>
          <p:cNvSpPr txBox="1"/>
          <p:nvPr/>
        </p:nvSpPr>
        <p:spPr>
          <a:xfrm>
            <a:off x="4525924" y="7156654"/>
            <a:ext cx="1700628" cy="833049"/>
          </a:xfrm>
          <a:prstGeom prst="rect">
            <a:avLst/>
          </a:prstGeom>
        </p:spPr>
        <p:txBody>
          <a:bodyPr wrap="square" lIns="0" tIns="0" rIns="0" bIns="0" rtlCol="0" anchor="t">
            <a:spAutoFit/>
          </a:bodyPr>
          <a:lstStyle/>
          <a:p>
            <a:pPr algn="ctr">
              <a:lnSpc>
                <a:spcPts val="3360"/>
              </a:lnSpc>
            </a:pPr>
            <a:r>
              <a:rPr lang="en-US" sz="2400" dirty="0" err="1">
                <a:solidFill>
                  <a:srgbClr val="FFFFFF"/>
                </a:solidFill>
                <a:latin typeface="Arial" panose="020B0604020202020204" pitchFamily="34" charset="0"/>
                <a:cs typeface="Arial" panose="020B0604020202020204" pitchFamily="34" charset="0"/>
              </a:rPr>
              <a:t>Góc</a:t>
            </a:r>
            <a:r>
              <a:rPr lang="en-US" sz="2400" dirty="0">
                <a:solidFill>
                  <a:srgbClr val="FFFFFF"/>
                </a:solidFill>
                <a:latin typeface="Arial" panose="020B0604020202020204" pitchFamily="34" charset="0"/>
                <a:cs typeface="Arial" panose="020B0604020202020204" pitchFamily="34" charset="0"/>
              </a:rPr>
              <a:t> quay </a:t>
            </a:r>
            <a:r>
              <a:rPr lang="en-US" sz="2400" dirty="0" err="1">
                <a:solidFill>
                  <a:srgbClr val="FFFFFF"/>
                </a:solidFill>
                <a:latin typeface="Arial" panose="020B0604020202020204" pitchFamily="34" charset="0"/>
                <a:cs typeface="Arial" panose="020B0604020202020204" pitchFamily="34" charset="0"/>
              </a:rPr>
              <a:t>động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cơ</a:t>
            </a:r>
            <a:endParaRPr lang="en-US" sz="2400" dirty="0">
              <a:solidFill>
                <a:srgbClr val="FFFFFF"/>
              </a:solidFill>
              <a:latin typeface="Arial" panose="020B0604020202020204" pitchFamily="34" charset="0"/>
              <a:cs typeface="Arial" panose="020B0604020202020204" pitchFamily="34" charset="0"/>
            </a:endParaRPr>
          </a:p>
        </p:txBody>
      </p:sp>
      <p:sp>
        <p:nvSpPr>
          <p:cNvPr id="22" name="AutoShape 26">
            <a:extLst>
              <a:ext uri="{FF2B5EF4-FFF2-40B4-BE49-F238E27FC236}">
                <a16:creationId xmlns:a16="http://schemas.microsoft.com/office/drawing/2014/main" id="{E371083D-3E43-479A-ADE1-F8C9E22DBA1B}"/>
              </a:ext>
            </a:extLst>
          </p:cNvPr>
          <p:cNvSpPr/>
          <p:nvPr/>
        </p:nvSpPr>
        <p:spPr>
          <a:xfrm rot="2630578">
            <a:off x="2438338" y="8238318"/>
            <a:ext cx="1939593" cy="0"/>
          </a:xfrm>
          <a:prstGeom prst="line">
            <a:avLst/>
          </a:prstGeom>
          <a:ln w="47625" cap="flat">
            <a:solidFill>
              <a:srgbClr val="000000"/>
            </a:solidFill>
            <a:prstDash val="solid"/>
            <a:headEnd type="none" w="sm" len="sm"/>
            <a:tailEnd type="triangle" w="lg" len="med"/>
          </a:ln>
        </p:spPr>
      </p:sp>
      <p:sp>
        <p:nvSpPr>
          <p:cNvPr id="23" name="AutoShape 27">
            <a:extLst>
              <a:ext uri="{FF2B5EF4-FFF2-40B4-BE49-F238E27FC236}">
                <a16:creationId xmlns:a16="http://schemas.microsoft.com/office/drawing/2014/main" id="{F0259A3D-95CA-4235-A1B5-7307863B5DAE}"/>
              </a:ext>
            </a:extLst>
          </p:cNvPr>
          <p:cNvSpPr/>
          <p:nvPr/>
        </p:nvSpPr>
        <p:spPr>
          <a:xfrm rot="18843618">
            <a:off x="2402441" y="6844052"/>
            <a:ext cx="2010842" cy="0"/>
          </a:xfrm>
          <a:prstGeom prst="line">
            <a:avLst/>
          </a:prstGeom>
          <a:ln w="47625" cap="flat">
            <a:solidFill>
              <a:srgbClr val="000000"/>
            </a:solidFill>
            <a:prstDash val="solid"/>
            <a:headEnd type="none" w="sm" len="sm"/>
            <a:tailEnd type="triangle" w="lg" len="med"/>
          </a:ln>
        </p:spPr>
      </p:sp>
      <p:sp>
        <p:nvSpPr>
          <p:cNvPr id="24" name="AutoShape 28">
            <a:extLst>
              <a:ext uri="{FF2B5EF4-FFF2-40B4-BE49-F238E27FC236}">
                <a16:creationId xmlns:a16="http://schemas.microsoft.com/office/drawing/2014/main" id="{52A95E8D-E84E-4764-83F2-C77A781CC133}"/>
              </a:ext>
            </a:extLst>
          </p:cNvPr>
          <p:cNvSpPr/>
          <p:nvPr/>
        </p:nvSpPr>
        <p:spPr>
          <a:xfrm rot="11196">
            <a:off x="2708673" y="7568833"/>
            <a:ext cx="1398378" cy="0"/>
          </a:xfrm>
          <a:prstGeom prst="line">
            <a:avLst/>
          </a:prstGeom>
          <a:ln w="47625" cap="flat">
            <a:solidFill>
              <a:srgbClr val="000000"/>
            </a:solidFill>
            <a:prstDash val="solid"/>
            <a:headEnd type="none" w="sm" len="sm"/>
            <a:tailEnd type="triangle" w="lg" len="med"/>
          </a:ln>
        </p:spPr>
      </p:sp>
      <p:pic>
        <p:nvPicPr>
          <p:cNvPr id="25" name="Picture 32">
            <a:extLst>
              <a:ext uri="{FF2B5EF4-FFF2-40B4-BE49-F238E27FC236}">
                <a16:creationId xmlns:a16="http://schemas.microsoft.com/office/drawing/2014/main" id="{E3BCEBC1-1C37-490F-B49E-295D5D39AB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90483" y="2667205"/>
            <a:ext cx="2482869" cy="884522"/>
          </a:xfrm>
          <a:prstGeom prst="rect">
            <a:avLst/>
          </a:prstGeom>
        </p:spPr>
      </p:pic>
      <p:sp>
        <p:nvSpPr>
          <p:cNvPr id="26" name="TextBox 34">
            <a:extLst>
              <a:ext uri="{FF2B5EF4-FFF2-40B4-BE49-F238E27FC236}">
                <a16:creationId xmlns:a16="http://schemas.microsoft.com/office/drawing/2014/main" id="{D87A2998-A0CF-4D87-B1C2-CF3AA1B83CB4}"/>
              </a:ext>
            </a:extLst>
          </p:cNvPr>
          <p:cNvSpPr txBox="1"/>
          <p:nvPr/>
        </p:nvSpPr>
        <p:spPr>
          <a:xfrm>
            <a:off x="4090483" y="2875736"/>
            <a:ext cx="2482869" cy="396239"/>
          </a:xfrm>
          <a:prstGeom prst="rect">
            <a:avLst/>
          </a:prstGeom>
        </p:spPr>
        <p:txBody>
          <a:bodyPr lIns="0" tIns="0" rIns="0" bIns="0" rtlCol="0" anchor="t">
            <a:spAutoFit/>
          </a:bodyPr>
          <a:lstStyle/>
          <a:p>
            <a:pPr algn="ctr">
              <a:lnSpc>
                <a:spcPts val="3360"/>
              </a:lnSpc>
            </a:pPr>
            <a:r>
              <a:rPr lang="en-US" sz="2400" dirty="0">
                <a:solidFill>
                  <a:srgbClr val="FFFFFF"/>
                </a:solidFill>
                <a:latin typeface="Arial" panose="020B0604020202020204" pitchFamily="34" charset="0"/>
                <a:cs typeface="Arial" panose="020B0604020202020204" pitchFamily="34" charset="0"/>
              </a:rPr>
              <a:t>Jogging</a:t>
            </a:r>
          </a:p>
        </p:txBody>
      </p:sp>
      <p:pic>
        <p:nvPicPr>
          <p:cNvPr id="27" name="Picture 35">
            <a:extLst>
              <a:ext uri="{FF2B5EF4-FFF2-40B4-BE49-F238E27FC236}">
                <a16:creationId xmlns:a16="http://schemas.microsoft.com/office/drawing/2014/main" id="{79E21CC1-C26D-4BB0-BBE4-7525BCC4F4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91026" y="4161327"/>
            <a:ext cx="2499535" cy="890459"/>
          </a:xfrm>
          <a:prstGeom prst="rect">
            <a:avLst/>
          </a:prstGeom>
        </p:spPr>
      </p:pic>
      <p:sp>
        <p:nvSpPr>
          <p:cNvPr id="28" name="TextBox 36">
            <a:extLst>
              <a:ext uri="{FF2B5EF4-FFF2-40B4-BE49-F238E27FC236}">
                <a16:creationId xmlns:a16="http://schemas.microsoft.com/office/drawing/2014/main" id="{6D97E478-C583-4116-9879-514980303FFF}"/>
              </a:ext>
            </a:extLst>
          </p:cNvPr>
          <p:cNvSpPr txBox="1"/>
          <p:nvPr/>
        </p:nvSpPr>
        <p:spPr>
          <a:xfrm>
            <a:off x="4108237" y="4389387"/>
            <a:ext cx="2482325" cy="406458"/>
          </a:xfrm>
          <a:prstGeom prst="rect">
            <a:avLst/>
          </a:prstGeom>
        </p:spPr>
        <p:txBody>
          <a:bodyPr lIns="0" tIns="0" rIns="0" bIns="0" rtlCol="0" anchor="t">
            <a:spAutoFit/>
          </a:bodyPr>
          <a:lstStyle/>
          <a:p>
            <a:pPr algn="ctr">
              <a:lnSpc>
                <a:spcPts val="3360"/>
              </a:lnSpc>
            </a:pPr>
            <a:r>
              <a:rPr lang="en-US" sz="2400" dirty="0" err="1">
                <a:solidFill>
                  <a:srgbClr val="FFFFFF"/>
                </a:solidFill>
                <a:latin typeface="Arial" panose="020B0604020202020204" pitchFamily="34" charset="0"/>
                <a:cs typeface="Arial" panose="020B0604020202020204" pitchFamily="34" charset="0"/>
              </a:rPr>
              <a:t>Quỹ</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đạo</a:t>
            </a:r>
            <a:endParaRPr lang="en-US" sz="2400" dirty="0">
              <a:solidFill>
                <a:srgbClr val="FFFFFF"/>
              </a:solidFill>
              <a:latin typeface="Arial" panose="020B0604020202020204" pitchFamily="34" charset="0"/>
              <a:cs typeface="Arial" panose="020B0604020202020204" pitchFamily="34" charset="0"/>
            </a:endParaRPr>
          </a:p>
        </p:txBody>
      </p:sp>
      <p:sp>
        <p:nvSpPr>
          <p:cNvPr id="31" name="AutoShape 39">
            <a:extLst>
              <a:ext uri="{FF2B5EF4-FFF2-40B4-BE49-F238E27FC236}">
                <a16:creationId xmlns:a16="http://schemas.microsoft.com/office/drawing/2014/main" id="{FCE4B0A5-78AD-44ED-BC26-133B72761698}"/>
              </a:ext>
            </a:extLst>
          </p:cNvPr>
          <p:cNvSpPr/>
          <p:nvPr/>
        </p:nvSpPr>
        <p:spPr>
          <a:xfrm rot="2630578" flipV="1">
            <a:off x="2661570" y="4028807"/>
            <a:ext cx="1459454" cy="499145"/>
          </a:xfrm>
          <a:prstGeom prst="line">
            <a:avLst/>
          </a:prstGeom>
          <a:ln w="47625" cap="flat">
            <a:solidFill>
              <a:srgbClr val="000000"/>
            </a:solidFill>
            <a:prstDash val="solid"/>
            <a:headEnd type="none" w="sm" len="sm"/>
            <a:tailEnd type="triangle" w="lg" len="med"/>
          </a:ln>
        </p:spPr>
      </p:sp>
      <p:sp>
        <p:nvSpPr>
          <p:cNvPr id="32" name="AutoShape 40">
            <a:extLst>
              <a:ext uri="{FF2B5EF4-FFF2-40B4-BE49-F238E27FC236}">
                <a16:creationId xmlns:a16="http://schemas.microsoft.com/office/drawing/2014/main" id="{17B2434E-625A-44B1-897B-D6224D38D65B}"/>
              </a:ext>
            </a:extLst>
          </p:cNvPr>
          <p:cNvSpPr/>
          <p:nvPr/>
        </p:nvSpPr>
        <p:spPr>
          <a:xfrm rot="18843618">
            <a:off x="2632243" y="3334829"/>
            <a:ext cx="1518109" cy="476829"/>
          </a:xfrm>
          <a:prstGeom prst="line">
            <a:avLst/>
          </a:prstGeom>
          <a:ln w="47625" cap="flat">
            <a:solidFill>
              <a:srgbClr val="000000"/>
            </a:solidFill>
            <a:prstDash val="solid"/>
            <a:headEnd type="none" w="sm" len="sm"/>
            <a:tailEnd type="triangle" w="lg" len="med"/>
          </a:ln>
        </p:spPr>
      </p:sp>
      <p:sp>
        <p:nvSpPr>
          <p:cNvPr id="34" name="Freeform 6">
            <a:extLst>
              <a:ext uri="{FF2B5EF4-FFF2-40B4-BE49-F238E27FC236}">
                <a16:creationId xmlns:a16="http://schemas.microsoft.com/office/drawing/2014/main" id="{3108502A-EBD7-4229-92DE-02D77BB2B396}"/>
              </a:ext>
            </a:extLst>
          </p:cNvPr>
          <p:cNvSpPr/>
          <p:nvPr/>
        </p:nvSpPr>
        <p:spPr>
          <a:xfrm>
            <a:off x="560661" y="3511527"/>
            <a:ext cx="2161388" cy="88276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id="35" name="TextBox 7">
            <a:extLst>
              <a:ext uri="{FF2B5EF4-FFF2-40B4-BE49-F238E27FC236}">
                <a16:creationId xmlns:a16="http://schemas.microsoft.com/office/drawing/2014/main" id="{C745E2CA-AFAB-425B-B7BE-E2093E6AE896}"/>
              </a:ext>
            </a:extLst>
          </p:cNvPr>
          <p:cNvSpPr txBox="1"/>
          <p:nvPr/>
        </p:nvSpPr>
        <p:spPr>
          <a:xfrm>
            <a:off x="390939" y="3695700"/>
            <a:ext cx="2492458" cy="467820"/>
          </a:xfrm>
          <a:prstGeom prst="rect">
            <a:avLst/>
          </a:prstGeom>
        </p:spPr>
        <p:txBody>
          <a:bodyPr wrap="square" lIns="0" tIns="0" rIns="0" bIns="0" rtlCol="0" anchor="t">
            <a:spAutoFit/>
          </a:bodyPr>
          <a:lstStyle/>
          <a:p>
            <a:pPr algn="ctr">
              <a:lnSpc>
                <a:spcPts val="3920"/>
              </a:lnSpc>
            </a:pPr>
            <a:r>
              <a:rPr lang="en-US" sz="2800" dirty="0" err="1">
                <a:solidFill>
                  <a:srgbClr val="FFFFFF"/>
                </a:solidFill>
                <a:latin typeface="Arial" panose="020B0604020202020204" pitchFamily="34" charset="0"/>
                <a:cs typeface="Arial" panose="020B0604020202020204" pitchFamily="34" charset="0"/>
              </a:rPr>
              <a:t>Điều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khiển</a:t>
            </a:r>
            <a:endParaRPr lang="en-US" sz="2800" dirty="0">
              <a:solidFill>
                <a:srgbClr val="FFFFFF"/>
              </a:solidFill>
              <a:latin typeface="Arial" panose="020B0604020202020204" pitchFamily="34" charset="0"/>
              <a:cs typeface="Arial" panose="020B0604020202020204" pitchFamily="34" charset="0"/>
            </a:endParaRPr>
          </a:p>
        </p:txBody>
      </p:sp>
      <p:sp>
        <p:nvSpPr>
          <p:cNvPr id="36" name="Freeform 6">
            <a:extLst>
              <a:ext uri="{FF2B5EF4-FFF2-40B4-BE49-F238E27FC236}">
                <a16:creationId xmlns:a16="http://schemas.microsoft.com/office/drawing/2014/main" id="{4242F173-AC93-49F8-8329-EEFB9B8FF148}"/>
              </a:ext>
            </a:extLst>
          </p:cNvPr>
          <p:cNvSpPr/>
          <p:nvPr/>
        </p:nvSpPr>
        <p:spPr>
          <a:xfrm>
            <a:off x="607460" y="7100751"/>
            <a:ext cx="2161388" cy="88276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id="37" name="TextBox 7">
            <a:extLst>
              <a:ext uri="{FF2B5EF4-FFF2-40B4-BE49-F238E27FC236}">
                <a16:creationId xmlns:a16="http://schemas.microsoft.com/office/drawing/2014/main" id="{49C17682-C264-4091-8435-959D9E1802FA}"/>
              </a:ext>
            </a:extLst>
          </p:cNvPr>
          <p:cNvSpPr txBox="1"/>
          <p:nvPr/>
        </p:nvSpPr>
        <p:spPr>
          <a:xfrm>
            <a:off x="934681" y="7284924"/>
            <a:ext cx="1587442" cy="456856"/>
          </a:xfrm>
          <a:prstGeom prst="rect">
            <a:avLst/>
          </a:prstGeom>
        </p:spPr>
        <p:txBody>
          <a:bodyPr wrap="square" lIns="0" tIns="0" rIns="0" bIns="0" rtlCol="0" anchor="t">
            <a:spAutoFit/>
          </a:bodyPr>
          <a:lstStyle/>
          <a:p>
            <a:pPr algn="ctr">
              <a:lnSpc>
                <a:spcPts val="3920"/>
              </a:lnSpc>
            </a:pPr>
            <a:r>
              <a:rPr lang="en-US" sz="2800" dirty="0" err="1">
                <a:solidFill>
                  <a:srgbClr val="FFFFFF"/>
                </a:solidFill>
                <a:latin typeface="Arial" panose="020B0604020202020204" pitchFamily="34" charset="0"/>
                <a:cs typeface="Arial" panose="020B0604020202020204" pitchFamily="34" charset="0"/>
              </a:rPr>
              <a:t>Giám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sát</a:t>
            </a:r>
            <a:endParaRPr lang="en-US" sz="2800" dirty="0">
              <a:solidFill>
                <a:srgbClr val="FFFFFF"/>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A9C42288-4B65-48D6-AC2D-572732D47896}"/>
              </a:ext>
            </a:extLst>
          </p:cNvPr>
          <p:cNvSpPr txBox="1"/>
          <p:nvPr/>
        </p:nvSpPr>
        <p:spPr>
          <a:xfrm>
            <a:off x="609600" y="1500953"/>
            <a:ext cx="13806801" cy="818942"/>
          </a:xfrm>
          <a:prstGeom prst="rect">
            <a:avLst/>
          </a:prstGeom>
        </p:spPr>
        <p:txBody>
          <a:bodyPr lIns="0" tIns="0" rIns="0" bIns="0" rtlCol="0" anchor="t">
            <a:spAutoFit/>
          </a:bodyPr>
          <a:lstStyle/>
          <a:p>
            <a:pPr>
              <a:lnSpc>
                <a:spcPts val="6999"/>
              </a:lnSpc>
            </a:pPr>
            <a:r>
              <a:rPr lang="en-US" sz="4000" dirty="0" err="1">
                <a:solidFill>
                  <a:srgbClr val="000000"/>
                </a:solidFill>
                <a:latin typeface="Arial" panose="020B0604020202020204" pitchFamily="34" charset="0"/>
                <a:cs typeface="Arial" panose="020B0604020202020204" pitchFamily="34" charset="0"/>
              </a:rPr>
              <a:t>Các</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chức</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năng</a:t>
            </a:r>
            <a:endParaRPr lang="en-US" sz="4000" dirty="0">
              <a:solidFill>
                <a:srgbClr val="000000"/>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EDB450F-3C9A-4792-9822-4A696FD9912C}"/>
              </a:ext>
            </a:extLst>
          </p:cNvPr>
          <p:cNvSpPr txBox="1"/>
          <p:nvPr/>
        </p:nvSpPr>
        <p:spPr>
          <a:xfrm>
            <a:off x="10668000" y="1524688"/>
            <a:ext cx="5624480" cy="818942"/>
          </a:xfrm>
          <a:prstGeom prst="rect">
            <a:avLst/>
          </a:prstGeom>
        </p:spPr>
        <p:txBody>
          <a:bodyPr wrap="square" lIns="0" tIns="0" rIns="0" bIns="0" rtlCol="0" anchor="t">
            <a:spAutoFit/>
          </a:bodyPr>
          <a:lstStyle/>
          <a:p>
            <a:pPr>
              <a:lnSpc>
                <a:spcPts val="6999"/>
              </a:lnSpc>
            </a:pPr>
            <a:r>
              <a:rPr lang="en-US" sz="4000" dirty="0">
                <a:solidFill>
                  <a:srgbClr val="000000"/>
                </a:solidFill>
                <a:latin typeface="Arial" panose="020B0604020202020204" pitchFamily="34" charset="0"/>
                <a:cs typeface="Arial" panose="020B0604020202020204" pitchFamily="34" charset="0"/>
              </a:rPr>
              <a:t>Giao </a:t>
            </a:r>
            <a:r>
              <a:rPr lang="en-US" sz="4000" dirty="0" err="1">
                <a:solidFill>
                  <a:srgbClr val="000000"/>
                </a:solidFill>
                <a:latin typeface="Arial" panose="020B0604020202020204" pitchFamily="34" charset="0"/>
                <a:cs typeface="Arial" panose="020B0604020202020204" pitchFamily="34" charset="0"/>
              </a:rPr>
              <a:t>diện</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điều</a:t>
            </a:r>
            <a:r>
              <a:rPr lang="en-US" sz="4000" dirty="0">
                <a:solidFill>
                  <a:srgbClr val="000000"/>
                </a:solidFill>
                <a:latin typeface="Arial" panose="020B0604020202020204" pitchFamily="34" charset="0"/>
                <a:cs typeface="Arial" panose="020B0604020202020204" pitchFamily="34" charset="0"/>
              </a:rPr>
              <a:t> </a:t>
            </a:r>
            <a:r>
              <a:rPr lang="en-US" sz="4000" dirty="0" err="1">
                <a:solidFill>
                  <a:srgbClr val="000000"/>
                </a:solidFill>
                <a:latin typeface="Arial" panose="020B0604020202020204" pitchFamily="34" charset="0"/>
                <a:cs typeface="Arial" panose="020B0604020202020204" pitchFamily="34" charset="0"/>
              </a:rPr>
              <a:t>khiển</a:t>
            </a:r>
            <a:endParaRPr lang="en-US" sz="4000" dirty="0">
              <a:solidFill>
                <a:srgbClr val="000000"/>
              </a:solidFill>
              <a:latin typeface="Arial" panose="020B0604020202020204" pitchFamily="34" charset="0"/>
              <a:cs typeface="Arial" panose="020B0604020202020204" pitchFamily="34" charset="0"/>
            </a:endParaRPr>
          </a:p>
        </p:txBody>
      </p:sp>
      <p:sp>
        <p:nvSpPr>
          <p:cNvPr id="38" name="TextBox 4">
            <a:extLst>
              <a:ext uri="{FF2B5EF4-FFF2-40B4-BE49-F238E27FC236}">
                <a16:creationId xmlns:a16="http://schemas.microsoft.com/office/drawing/2014/main" id="{69B989E2-D719-494A-9390-5D419B0753AA}"/>
              </a:ext>
            </a:extLst>
          </p:cNvPr>
          <p:cNvSpPr txBox="1"/>
          <p:nvPr/>
        </p:nvSpPr>
        <p:spPr>
          <a:xfrm>
            <a:off x="9014043" y="8598996"/>
            <a:ext cx="8060953" cy="554383"/>
          </a:xfrm>
          <a:prstGeom prst="rect">
            <a:avLst/>
          </a:prstGeom>
        </p:spPr>
        <p:txBody>
          <a:bodyPr wrap="square" lIns="0" tIns="0" rIns="0" bIns="0" rtlCol="0" anchor="t">
            <a:spAutoFit/>
          </a:bodyPr>
          <a:lstStyle/>
          <a:p>
            <a:pPr algn="ctr">
              <a:lnSpc>
                <a:spcPts val="4759"/>
              </a:lnSpc>
            </a:pPr>
            <a:r>
              <a:rPr lang="en-US" sz="2800" dirty="0">
                <a:solidFill>
                  <a:srgbClr val="000000"/>
                </a:solidFill>
                <a:latin typeface="Arial" panose="020B0604020202020204" pitchFamily="34" charset="0"/>
                <a:cs typeface="Arial" panose="020B0604020202020204" pitchFamily="34" charset="0"/>
              </a:rPr>
              <a:t>Giao </a:t>
            </a:r>
            <a:r>
              <a:rPr lang="en-US" sz="2800" dirty="0" err="1">
                <a:solidFill>
                  <a:srgbClr val="000000"/>
                </a:solidFill>
                <a:latin typeface="Arial" panose="020B0604020202020204" pitchFamily="34" charset="0"/>
                <a:cs typeface="Arial" panose="020B0604020202020204" pitchFamily="34" charset="0"/>
              </a:rPr>
              <a:t>diện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điều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khiển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thiết</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kế</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bằng</a:t>
            </a:r>
            <a:r>
              <a:rPr lang="en-US" sz="2800" dirty="0">
                <a:solidFill>
                  <a:srgbClr val="000000"/>
                </a:solidFill>
                <a:latin typeface="Arial" panose="020B0604020202020204" pitchFamily="34" charset="0"/>
                <a:cs typeface="Arial" panose="020B0604020202020204" pitchFamily="34" charset="0"/>
              </a:rPr>
              <a:t> C# </a:t>
            </a:r>
            <a:r>
              <a:rPr lang="en-US" sz="2800" dirty="0" err="1">
                <a:solidFill>
                  <a:srgbClr val="000000"/>
                </a:solidFill>
                <a:latin typeface="Arial" panose="020B0604020202020204" pitchFamily="34" charset="0"/>
                <a:cs typeface="Arial" panose="020B0604020202020204" pitchFamily="34" charset="0"/>
              </a:rPr>
              <a:t>.Net</a:t>
            </a:r>
            <a:endParaRPr lang="en-US" sz="280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31AC66-26CE-4B10-92E0-F8FBF59E9EA1}"/>
              </a:ext>
            </a:extLst>
          </p:cNvPr>
          <p:cNvPicPr>
            <a:picLocks noChangeAspect="1"/>
          </p:cNvPicPr>
          <p:nvPr/>
        </p:nvPicPr>
        <p:blipFill>
          <a:blip r:embed="rId4"/>
          <a:stretch>
            <a:fillRect/>
          </a:stretch>
        </p:blipFill>
        <p:spPr>
          <a:xfrm>
            <a:off x="7729521" y="2565559"/>
            <a:ext cx="10167540" cy="5695950"/>
          </a:xfrm>
          <a:prstGeom prst="rect">
            <a:avLst/>
          </a:prstGeom>
        </p:spPr>
      </p:pic>
    </p:spTree>
    <p:extLst>
      <p:ext uri="{BB962C8B-B14F-4D97-AF65-F5344CB8AC3E}">
        <p14:creationId xmlns:p14="http://schemas.microsoft.com/office/powerpoint/2010/main" val="218034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1687706"/>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HỆ THỐNG ĐIỀU KHIỂN</a:t>
            </a: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68C688-C2A5-426B-B042-E6691611F9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16947" y="1748582"/>
            <a:ext cx="10820400" cy="7738318"/>
          </a:xfrm>
          <a:prstGeom prst="rect">
            <a:avLst/>
          </a:prstGeom>
          <a:noFill/>
          <a:ln>
            <a:noFill/>
          </a:ln>
        </p:spPr>
      </p:pic>
      <p:pic>
        <p:nvPicPr>
          <p:cNvPr id="11" name="Picture 10">
            <a:extLst>
              <a:ext uri="{FF2B5EF4-FFF2-40B4-BE49-F238E27FC236}">
                <a16:creationId xmlns:a16="http://schemas.microsoft.com/office/drawing/2014/main" id="{C8D405B3-8383-4440-85D7-0507C167098F}"/>
              </a:ext>
            </a:extLst>
          </p:cNvPr>
          <p:cNvPicPr>
            <a:picLocks noChangeAspect="1"/>
          </p:cNvPicPr>
          <p:nvPr/>
        </p:nvPicPr>
        <p:blipFill>
          <a:blip r:embed="rId3"/>
          <a:stretch>
            <a:fillRect/>
          </a:stretch>
        </p:blipFill>
        <p:spPr>
          <a:xfrm>
            <a:off x="840763" y="3366655"/>
            <a:ext cx="4467722" cy="5949698"/>
          </a:xfrm>
          <a:prstGeom prst="rect">
            <a:avLst/>
          </a:prstGeom>
        </p:spPr>
      </p:pic>
      <p:sp>
        <p:nvSpPr>
          <p:cNvPr id="12" name="TextBox 11">
            <a:extLst>
              <a:ext uri="{FF2B5EF4-FFF2-40B4-BE49-F238E27FC236}">
                <a16:creationId xmlns:a16="http://schemas.microsoft.com/office/drawing/2014/main" id="{9D71E7CA-504B-4506-A11C-702B2127C605}"/>
              </a:ext>
            </a:extLst>
          </p:cNvPr>
          <p:cNvSpPr txBox="1"/>
          <p:nvPr/>
        </p:nvSpPr>
        <p:spPr>
          <a:xfrm>
            <a:off x="950653" y="2035249"/>
            <a:ext cx="4266161" cy="554383"/>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Hệ</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thống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tủ</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điện</a:t>
            </a:r>
            <a:endParaRPr lang="en-US" sz="2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05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1687706"/>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HỆ THỐNG ĐIỀU KHIỂN</a:t>
            </a: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6BFFA5A-8BF7-4DA9-B17D-37944163FB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16947" y="2902805"/>
            <a:ext cx="10820400" cy="6713635"/>
          </a:xfrm>
          <a:prstGeom prst="rect">
            <a:avLst/>
          </a:prstGeom>
          <a:noFill/>
          <a:ln>
            <a:noFill/>
          </a:ln>
        </p:spPr>
      </p:pic>
      <p:sp>
        <p:nvSpPr>
          <p:cNvPr id="11" name="TextBox 10">
            <a:extLst>
              <a:ext uri="{FF2B5EF4-FFF2-40B4-BE49-F238E27FC236}">
                <a16:creationId xmlns:a16="http://schemas.microsoft.com/office/drawing/2014/main" id="{94DB77CB-A480-4C9A-BDFC-DFC079F5ACBE}"/>
              </a:ext>
            </a:extLst>
          </p:cNvPr>
          <p:cNvSpPr txBox="1"/>
          <p:nvPr/>
        </p:nvSpPr>
        <p:spPr>
          <a:xfrm>
            <a:off x="9679506" y="2035249"/>
            <a:ext cx="4495281" cy="543418"/>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Sơ</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khối</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hệ</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thống</a:t>
            </a:r>
            <a:endParaRPr lang="en-US" sz="2800" dirty="0">
              <a:solidFill>
                <a:srgbClr val="00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444C68DF-1533-4C78-ABA4-804708561E5E}"/>
              </a:ext>
            </a:extLst>
          </p:cNvPr>
          <p:cNvPicPr>
            <a:picLocks noChangeAspect="1"/>
          </p:cNvPicPr>
          <p:nvPr/>
        </p:nvPicPr>
        <p:blipFill>
          <a:blip r:embed="rId3"/>
          <a:stretch>
            <a:fillRect/>
          </a:stretch>
        </p:blipFill>
        <p:spPr>
          <a:xfrm>
            <a:off x="873933" y="3238500"/>
            <a:ext cx="4419600" cy="5491206"/>
          </a:xfrm>
          <a:prstGeom prst="rect">
            <a:avLst/>
          </a:prstGeom>
        </p:spPr>
      </p:pic>
      <p:sp>
        <p:nvSpPr>
          <p:cNvPr id="13" name="TextBox 12">
            <a:extLst>
              <a:ext uri="{FF2B5EF4-FFF2-40B4-BE49-F238E27FC236}">
                <a16:creationId xmlns:a16="http://schemas.microsoft.com/office/drawing/2014/main" id="{0793B914-08C1-44EE-B737-360EF3B864DE}"/>
              </a:ext>
            </a:extLst>
          </p:cNvPr>
          <p:cNvSpPr txBox="1"/>
          <p:nvPr/>
        </p:nvSpPr>
        <p:spPr>
          <a:xfrm>
            <a:off x="950653" y="2035249"/>
            <a:ext cx="4266161" cy="554383"/>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Hệ</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thống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tủ</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điện</a:t>
            </a:r>
            <a:endParaRPr lang="en-US" sz="2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619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1687706"/>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CÁNH TAY ROBOT</a:t>
            </a: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2E63C99-1977-4B21-9309-CED70280F14A}"/>
              </a:ext>
            </a:extLst>
          </p:cNvPr>
          <p:cNvSpPr txBox="1"/>
          <p:nvPr/>
        </p:nvSpPr>
        <p:spPr>
          <a:xfrm>
            <a:off x="6553200" y="9209708"/>
            <a:ext cx="4266161" cy="554383"/>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Hình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ảnh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thực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tế</a:t>
            </a:r>
            <a:endParaRPr lang="en-US" sz="2800" dirty="0">
              <a:solidFill>
                <a:srgbClr val="00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C001B3F-D723-41A7-A8A3-D7803DCA5250}"/>
              </a:ext>
            </a:extLst>
          </p:cNvPr>
          <p:cNvPicPr>
            <a:picLocks noChangeAspect="1"/>
          </p:cNvPicPr>
          <p:nvPr/>
        </p:nvPicPr>
        <p:blipFill>
          <a:blip r:embed="rId2"/>
          <a:stretch>
            <a:fillRect/>
          </a:stretch>
        </p:blipFill>
        <p:spPr>
          <a:xfrm>
            <a:off x="2895600" y="2019300"/>
            <a:ext cx="12192000" cy="6858000"/>
          </a:xfrm>
          <a:prstGeom prst="rect">
            <a:avLst/>
          </a:prstGeom>
        </p:spPr>
      </p:pic>
    </p:spTree>
    <p:extLst>
      <p:ext uri="{BB962C8B-B14F-4D97-AF65-F5344CB8AC3E}">
        <p14:creationId xmlns:p14="http://schemas.microsoft.com/office/powerpoint/2010/main" val="159484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BỐ TRÍ THIẾT BỊ TRÊN BĂNG TẢI</a:t>
            </a:r>
          </a:p>
        </p:txBody>
      </p:sp>
      <p:sp>
        <p:nvSpPr>
          <p:cNvPr id="6" name="TextBox 5">
            <a:extLst>
              <a:ext uri="{FF2B5EF4-FFF2-40B4-BE49-F238E27FC236}">
                <a16:creationId xmlns:a16="http://schemas.microsoft.com/office/drawing/2014/main" id="{DA9CDFBA-A855-40C8-9EE4-5C9BDF15A77C}"/>
              </a:ext>
            </a:extLst>
          </p:cNvPr>
          <p:cNvSpPr txBox="1"/>
          <p:nvPr/>
        </p:nvSpPr>
        <p:spPr>
          <a:xfrm>
            <a:off x="11353800" y="2244518"/>
            <a:ext cx="4495281" cy="543418"/>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Sơ</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khối</a:t>
            </a:r>
            <a:endParaRPr lang="en-US" sz="2800" dirty="0">
              <a:solidFill>
                <a:srgbClr val="00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F87B8FB-D8B8-4CB9-8744-BBED5CA0250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85586" y="3221787"/>
            <a:ext cx="8898467" cy="4876800"/>
          </a:xfrm>
          <a:prstGeom prst="rect">
            <a:avLst/>
          </a:prstGeom>
          <a:noFill/>
          <a:ln>
            <a:noFill/>
          </a:ln>
        </p:spPr>
      </p:pic>
      <p:sp>
        <p:nvSpPr>
          <p:cNvPr id="8" name="TextBox 7">
            <a:extLst>
              <a:ext uri="{FF2B5EF4-FFF2-40B4-BE49-F238E27FC236}">
                <a16:creationId xmlns:a16="http://schemas.microsoft.com/office/drawing/2014/main" id="{6D934DBB-B2DF-439F-AA95-F5C9829F9020}"/>
              </a:ext>
            </a:extLst>
          </p:cNvPr>
          <p:cNvSpPr txBox="1"/>
          <p:nvPr/>
        </p:nvSpPr>
        <p:spPr>
          <a:xfrm>
            <a:off x="2209800" y="2244518"/>
            <a:ext cx="4495281" cy="543418"/>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Hình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ảnh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thực</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tế</a:t>
            </a:r>
            <a:endParaRPr lang="en-US" sz="2800"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3072650-3BA0-4C2C-88BB-0EA26A7624A1}"/>
              </a:ext>
            </a:extLst>
          </p:cNvPr>
          <p:cNvPicPr>
            <a:picLocks noChangeAspect="1"/>
          </p:cNvPicPr>
          <p:nvPr/>
        </p:nvPicPr>
        <p:blipFill>
          <a:blip r:embed="rId3"/>
          <a:stretch>
            <a:fillRect/>
          </a:stretch>
        </p:blipFill>
        <p:spPr>
          <a:xfrm>
            <a:off x="838200" y="3419945"/>
            <a:ext cx="8147386" cy="4998877"/>
          </a:xfrm>
          <a:prstGeom prst="rect">
            <a:avLst/>
          </a:prstGeom>
        </p:spPr>
      </p:pic>
    </p:spTree>
    <p:extLst>
      <p:ext uri="{BB962C8B-B14F-4D97-AF65-F5344CB8AC3E}">
        <p14:creationId xmlns:p14="http://schemas.microsoft.com/office/powerpoint/2010/main" val="360781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vi-VN" sz="4000" b="1" dirty="0">
                <a:solidFill>
                  <a:srgbClr val="000000"/>
                </a:solidFill>
                <a:latin typeface="Arial" panose="020B0604020202020204" pitchFamily="34" charset="0"/>
                <a:cs typeface="Arial" panose="020B0604020202020204" pitchFamily="34" charset="0"/>
              </a:rPr>
              <a:t>LƯU ĐỒ GIẢI THUẬT</a:t>
            </a:r>
          </a:p>
        </p:txBody>
      </p:sp>
      <p:sp>
        <p:nvSpPr>
          <p:cNvPr id="5" name="TextBox 4">
            <a:extLst>
              <a:ext uri="{FF2B5EF4-FFF2-40B4-BE49-F238E27FC236}">
                <a16:creationId xmlns:a16="http://schemas.microsoft.com/office/drawing/2014/main" id="{085C2942-9A8A-40EB-BF05-6ED406177619}"/>
              </a:ext>
            </a:extLst>
          </p:cNvPr>
          <p:cNvSpPr txBox="1"/>
          <p:nvPr/>
        </p:nvSpPr>
        <p:spPr>
          <a:xfrm>
            <a:off x="9829800" y="9237528"/>
            <a:ext cx="6553200" cy="554383"/>
          </a:xfrm>
          <a:prstGeom prst="rect">
            <a:avLst/>
          </a:prstGeom>
        </p:spPr>
        <p:txBody>
          <a:bodyPr wrap="square" lIns="0" tIns="0" rIns="0" bIns="0" rtlCol="0" anchor="t">
            <a:spAutoFit/>
          </a:bodyPr>
          <a:lstStyle/>
          <a:p>
            <a:pPr>
              <a:lnSpc>
                <a:spcPts val="4759"/>
              </a:lnSpc>
            </a:pPr>
            <a:r>
              <a:rPr lang="vi-VN" sz="2800" dirty="0">
                <a:solidFill>
                  <a:srgbClr val="000000"/>
                </a:solidFill>
                <a:latin typeface="Arial" panose="020B0604020202020204" pitchFamily="34" charset="0"/>
                <a:cs typeface="Arial" panose="020B0604020202020204" pitchFamily="34" charset="0"/>
              </a:rPr>
              <a:t>Lưu đồ hoạt động cảm biến 1 và camera</a:t>
            </a:r>
            <a:endParaRPr lang="en-US" sz="2800" dirty="0">
              <a:solidFill>
                <a:srgbClr val="000000"/>
              </a:solidFill>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3F5F45EA-54B7-456D-AEDF-4406993F006D}"/>
              </a:ext>
            </a:extLst>
          </p:cNvPr>
          <p:cNvSpPr txBox="1"/>
          <p:nvPr/>
        </p:nvSpPr>
        <p:spPr>
          <a:xfrm>
            <a:off x="2743199" y="8475504"/>
            <a:ext cx="5410201" cy="1169936"/>
          </a:xfrm>
          <a:prstGeom prst="rect">
            <a:avLst/>
          </a:prstGeom>
        </p:spPr>
        <p:txBody>
          <a:bodyPr wrap="square" lIns="0" tIns="0" rIns="0" bIns="0" rtlCol="0" anchor="t">
            <a:spAutoFit/>
          </a:bodyPr>
          <a:lstStyle/>
          <a:p>
            <a:pPr algn="ctr">
              <a:lnSpc>
                <a:spcPts val="4759"/>
              </a:lnSpc>
            </a:pPr>
            <a:r>
              <a:rPr lang="vi-VN" sz="2800" dirty="0">
                <a:solidFill>
                  <a:srgbClr val="000000"/>
                </a:solidFill>
                <a:latin typeface="Arial" panose="020B0604020202020204" pitchFamily="34" charset="0"/>
                <a:cs typeface="Arial" panose="020B0604020202020204" pitchFamily="34" charset="0"/>
              </a:rPr>
              <a:t>Lưu đồ hoạt động PLC S7-1200 </a:t>
            </a:r>
            <a:endParaRPr lang="en-US" sz="2800" dirty="0">
              <a:solidFill>
                <a:srgbClr val="000000"/>
              </a:solidFill>
              <a:latin typeface="Arial" panose="020B0604020202020204" pitchFamily="34" charset="0"/>
              <a:cs typeface="Arial" panose="020B0604020202020204" pitchFamily="34" charset="0"/>
            </a:endParaRPr>
          </a:p>
          <a:p>
            <a:pPr algn="ctr">
              <a:lnSpc>
                <a:spcPts val="4759"/>
              </a:lnSpc>
            </a:pPr>
            <a:r>
              <a:rPr lang="vi-VN" sz="2800" dirty="0">
                <a:solidFill>
                  <a:srgbClr val="000000"/>
                </a:solidFill>
                <a:latin typeface="Arial" panose="020B0604020202020204" pitchFamily="34" charset="0"/>
                <a:cs typeface="Arial" panose="020B0604020202020204" pitchFamily="34" charset="0"/>
              </a:rPr>
              <a:t>gửi dữ liệu đến PLC Q02</a:t>
            </a:r>
            <a:endParaRPr lang="en-US" sz="2800" dirty="0">
              <a:solidFill>
                <a:srgbClr val="00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5F048F-BD18-4E55-A795-988E09C91C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515600" y="1226528"/>
            <a:ext cx="5638800" cy="7698872"/>
          </a:xfrm>
          <a:prstGeom prst="rect">
            <a:avLst/>
          </a:prstGeom>
          <a:noFill/>
          <a:ln>
            <a:noFill/>
          </a:ln>
        </p:spPr>
      </p:pic>
      <p:pic>
        <p:nvPicPr>
          <p:cNvPr id="8" name="Picture 7">
            <a:extLst>
              <a:ext uri="{FF2B5EF4-FFF2-40B4-BE49-F238E27FC236}">
                <a16:creationId xmlns:a16="http://schemas.microsoft.com/office/drawing/2014/main" id="{CAF10457-BC3A-4445-BDA1-AFD83C7DC8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26528"/>
            <a:ext cx="5410201" cy="7219523"/>
          </a:xfrm>
          <a:prstGeom prst="rect">
            <a:avLst/>
          </a:prstGeom>
          <a:noFill/>
          <a:ln>
            <a:noFill/>
          </a:ln>
        </p:spPr>
      </p:pic>
    </p:spTree>
    <p:extLst>
      <p:ext uri="{BB962C8B-B14F-4D97-AF65-F5344CB8AC3E}">
        <p14:creationId xmlns:p14="http://schemas.microsoft.com/office/powerpoint/2010/main" val="320283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vi-VN" sz="4000" b="1" dirty="0">
                <a:solidFill>
                  <a:srgbClr val="000000"/>
                </a:solidFill>
                <a:latin typeface="Arial" panose="020B0604020202020204" pitchFamily="34" charset="0"/>
                <a:cs typeface="Arial" panose="020B0604020202020204" pitchFamily="34" charset="0"/>
              </a:rPr>
              <a:t>LƯU ĐỒ GIẢI THUẬT</a:t>
            </a:r>
          </a:p>
        </p:txBody>
      </p:sp>
      <p:pic>
        <p:nvPicPr>
          <p:cNvPr id="39" name="Picture 38">
            <a:extLst>
              <a:ext uri="{FF2B5EF4-FFF2-40B4-BE49-F238E27FC236}">
                <a16:creationId xmlns:a16="http://schemas.microsoft.com/office/drawing/2014/main" id="{5E296CE0-7870-434F-A129-7E526D2C95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33500"/>
            <a:ext cx="4953000" cy="7924800"/>
          </a:xfrm>
          <a:prstGeom prst="rect">
            <a:avLst/>
          </a:prstGeom>
          <a:noFill/>
          <a:ln>
            <a:noFill/>
          </a:ln>
        </p:spPr>
      </p:pic>
      <p:sp>
        <p:nvSpPr>
          <p:cNvPr id="40" name="TextBox 4">
            <a:extLst>
              <a:ext uri="{FF2B5EF4-FFF2-40B4-BE49-F238E27FC236}">
                <a16:creationId xmlns:a16="http://schemas.microsoft.com/office/drawing/2014/main" id="{B5133C14-9655-4E75-8BB2-48A16D10177B}"/>
              </a:ext>
            </a:extLst>
          </p:cNvPr>
          <p:cNvSpPr txBox="1"/>
          <p:nvPr/>
        </p:nvSpPr>
        <p:spPr>
          <a:xfrm>
            <a:off x="2095500" y="9344600"/>
            <a:ext cx="5257800" cy="554383"/>
          </a:xfrm>
          <a:prstGeom prst="rect">
            <a:avLst/>
          </a:prstGeom>
        </p:spPr>
        <p:txBody>
          <a:bodyPr wrap="square" lIns="0" tIns="0" rIns="0" bIns="0" rtlCol="0" anchor="t">
            <a:spAutoFit/>
          </a:bodyPr>
          <a:lstStyle/>
          <a:p>
            <a:pPr>
              <a:lnSpc>
                <a:spcPts val="4759"/>
              </a:lnSpc>
            </a:pPr>
            <a:r>
              <a:rPr lang="en-US" sz="2800" dirty="0" err="1">
                <a:solidFill>
                  <a:srgbClr val="000000"/>
                </a:solidFill>
                <a:latin typeface="Arial" panose="020B0604020202020204" pitchFamily="34" charset="0"/>
                <a:cs typeface="Arial" panose="020B0604020202020204" pitchFamily="34" charset="0"/>
              </a:rPr>
              <a:t>Lưu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điều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khiển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theo</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quỹ</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đạo</a:t>
            </a:r>
            <a:r>
              <a:rPr lang="en-US" sz="2800" dirty="0">
                <a:solidFill>
                  <a:srgbClr val="000000"/>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D666F591-9D03-4796-950D-4B1DF91EB3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56081" y="1485900"/>
            <a:ext cx="4663440" cy="5239489"/>
          </a:xfrm>
          <a:prstGeom prst="rect">
            <a:avLst/>
          </a:prstGeom>
          <a:noFill/>
          <a:ln>
            <a:noFill/>
          </a:ln>
        </p:spPr>
      </p:pic>
      <p:sp>
        <p:nvSpPr>
          <p:cNvPr id="7" name="TextBox 4">
            <a:extLst>
              <a:ext uri="{FF2B5EF4-FFF2-40B4-BE49-F238E27FC236}">
                <a16:creationId xmlns:a16="http://schemas.microsoft.com/office/drawing/2014/main" id="{FE0267E0-1AD5-40BE-B011-2011672263B6}"/>
              </a:ext>
            </a:extLst>
          </p:cNvPr>
          <p:cNvSpPr txBox="1"/>
          <p:nvPr/>
        </p:nvSpPr>
        <p:spPr>
          <a:xfrm>
            <a:off x="11456196" y="6972300"/>
            <a:ext cx="5463210" cy="554383"/>
          </a:xfrm>
          <a:prstGeom prst="rect">
            <a:avLst/>
          </a:prstGeom>
        </p:spPr>
        <p:txBody>
          <a:bodyPr wrap="square" lIns="0" tIns="0" rIns="0" bIns="0" rtlCol="0" anchor="t">
            <a:spAutoFit/>
          </a:bodyPr>
          <a:lstStyle/>
          <a:p>
            <a:pPr>
              <a:lnSpc>
                <a:spcPts val="4759"/>
              </a:lnSpc>
            </a:pPr>
            <a:r>
              <a:rPr lang="en-US" sz="2800" dirty="0" err="1">
                <a:solidFill>
                  <a:srgbClr val="000000"/>
                </a:solidFill>
                <a:latin typeface="Arial" panose="020B0604020202020204" pitchFamily="34" charset="0"/>
                <a:cs typeface="Arial" panose="020B0604020202020204" pitchFamily="34" charset="0"/>
              </a:rPr>
              <a:t>Lưu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điều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khiển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bằng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găng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tay</a:t>
            </a:r>
            <a:endParaRPr lang="en-US" sz="2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23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2585388"/>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KẾT LUẬN</a:t>
            </a: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4C79403-2F69-4ED7-9001-7430A0C0A6BA}"/>
              </a:ext>
            </a:extLst>
          </p:cNvPr>
          <p:cNvSpPr txBox="1"/>
          <p:nvPr/>
        </p:nvSpPr>
        <p:spPr>
          <a:xfrm>
            <a:off x="1028700" y="1476406"/>
            <a:ext cx="16230600" cy="3667094"/>
          </a:xfrm>
          <a:prstGeom prst="rect">
            <a:avLst/>
          </a:prstGeom>
          <a:noFill/>
        </p:spPr>
        <p:txBody>
          <a:bodyPr wrap="square">
            <a:spAutoFit/>
          </a:bodyPr>
          <a:lstStyle/>
          <a:p>
            <a:pPr algn="just">
              <a:lnSpc>
                <a:spcPct val="150000"/>
              </a:lnSpc>
              <a:spcAft>
                <a:spcPts val="800"/>
              </a:spcAft>
            </a:pP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Kết</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quả</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đạt</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được</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a:t>
            </a:r>
          </a:p>
          <a:p>
            <a:pPr marL="0"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Điều khiển được cánh tay 5 bậc tự do theo quỹ đạo cho trước, cả vị trí lẫn vận tốc.</a:t>
            </a:r>
          </a:p>
          <a:p>
            <a:pPr marL="0"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Điều khiển được cánh tay 5 bậc tự do bằng cử động tay ( găng tay) thông qua sóng RF</a:t>
            </a:r>
          </a:p>
          <a:p>
            <a:pPr marL="0"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Thiết kế được giao diện điều khiển bằng winform C# .NET.</a:t>
            </a:r>
          </a:p>
          <a:p>
            <a:pPr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Thiết kế được ứng dụng giám sát từ xa trên điện thoại.</a:t>
            </a:r>
          </a:p>
        </p:txBody>
      </p:sp>
      <p:sp>
        <p:nvSpPr>
          <p:cNvPr id="15" name="TextBox 14">
            <a:extLst>
              <a:ext uri="{FF2B5EF4-FFF2-40B4-BE49-F238E27FC236}">
                <a16:creationId xmlns:a16="http://schemas.microsoft.com/office/drawing/2014/main" id="{090FF54D-A9F4-45C1-A73F-FFA23FA5F086}"/>
              </a:ext>
            </a:extLst>
          </p:cNvPr>
          <p:cNvSpPr txBox="1"/>
          <p:nvPr/>
        </p:nvSpPr>
        <p:spPr>
          <a:xfrm>
            <a:off x="1028700" y="5676900"/>
            <a:ext cx="16230600" cy="2065052"/>
          </a:xfrm>
          <a:prstGeom prst="rect">
            <a:avLst/>
          </a:prstGeom>
          <a:noFill/>
        </p:spPr>
        <p:txBody>
          <a:bodyPr wrap="square">
            <a:spAutoFit/>
          </a:bodyPr>
          <a:lstStyle/>
          <a:p>
            <a:pPr algn="just">
              <a:lnSpc>
                <a:spcPct val="150000"/>
              </a:lnSpc>
              <a:spcAft>
                <a:spcPts val="800"/>
              </a:spcAft>
            </a:pP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Hạn</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chế</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a:t>
            </a:r>
          </a:p>
          <a:p>
            <a:pPr marL="0"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Thiết kế găng tay chưa được tốt, nên đôi lúc cảm biến ở găng tay không co theo chính xác với cử động tay.</a:t>
            </a:r>
          </a:p>
        </p:txBody>
      </p:sp>
    </p:spTree>
    <p:extLst>
      <p:ext uri="{BB962C8B-B14F-4D97-AF65-F5344CB8AC3E}">
        <p14:creationId xmlns:p14="http://schemas.microsoft.com/office/powerpoint/2010/main" val="79975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2585388"/>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KẾT LUẬN</a:t>
            </a: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a:p>
            <a:pPr>
              <a:lnSpc>
                <a:spcPts val="6999"/>
              </a:lnSpc>
            </a:pPr>
            <a:endParaRPr lang="en-US" sz="4000" b="1"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31C8375-CAAA-42FB-9CC7-78B1F740D808}"/>
              </a:ext>
            </a:extLst>
          </p:cNvPr>
          <p:cNvSpPr txBox="1"/>
          <p:nvPr/>
        </p:nvSpPr>
        <p:spPr>
          <a:xfrm>
            <a:off x="1028700" y="1476406"/>
            <a:ext cx="16230600" cy="4313425"/>
          </a:xfrm>
          <a:prstGeom prst="rect">
            <a:avLst/>
          </a:prstGeom>
          <a:noFill/>
        </p:spPr>
        <p:txBody>
          <a:bodyPr wrap="square">
            <a:spAutoFit/>
          </a:bodyPr>
          <a:lstStyle/>
          <a:p>
            <a:pPr algn="just">
              <a:lnSpc>
                <a:spcPct val="150000"/>
              </a:lnSpc>
              <a:spcAft>
                <a:spcPts val="800"/>
              </a:spcAft>
            </a:pP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Hướng</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phát</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triển</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a:t>
            </a:r>
          </a:p>
          <a:p>
            <a:pPr marL="0"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Thiết kế lại găng tay, cải thiện độ ổn định và chính xác</a:t>
            </a:r>
          </a:p>
          <a:p>
            <a:pPr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Cải thiện giao diện giám sát trên điện thoại đồng thời phát triển thêm một số khả năng điều khiển cơ bản</a:t>
            </a:r>
          </a:p>
          <a:p>
            <a:pPr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Cải thiện chương trình PLC, tăng số lượng quỹ đạo có thể lưu trữ đồng thời</a:t>
            </a:r>
          </a:p>
          <a:p>
            <a:pPr marR="0" algn="just">
              <a:lnSpc>
                <a:spcPct val="150000"/>
              </a:lnSpc>
              <a:spcBef>
                <a:spcPts val="0"/>
              </a:spcBef>
              <a:spcAft>
                <a:spcPts val="800"/>
              </a:spcAft>
            </a:pPr>
            <a:r>
              <a:rPr lang="vi-VN" sz="2800" kern="100" dirty="0">
                <a:effectLst/>
                <a:latin typeface="Arial" panose="020B0604020202020204" pitchFamily="34" charset="0"/>
                <a:ea typeface="Noto Sans" panose="020B0604020202020204" charset="0"/>
                <a:cs typeface="Arial" panose="020B0604020202020204" pitchFamily="34" charset="0"/>
              </a:rPr>
              <a:t>- Phát triển chức năng lựa chọn độ phân giải cho quỹ đạo </a:t>
            </a:r>
          </a:p>
        </p:txBody>
      </p:sp>
    </p:spTree>
    <p:extLst>
      <p:ext uri="{BB962C8B-B14F-4D97-AF65-F5344CB8AC3E}">
        <p14:creationId xmlns:p14="http://schemas.microsoft.com/office/powerpoint/2010/main" val="202463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75D2C99-41F6-4D21-9F65-865BDD04DC59}"/>
              </a:ext>
            </a:extLst>
          </p:cNvPr>
          <p:cNvSpPr/>
          <p:nvPr/>
        </p:nvSpPr>
        <p:spPr>
          <a:xfrm>
            <a:off x="4876800" y="3505200"/>
            <a:ext cx="8763000" cy="3276600"/>
          </a:xfrm>
          <a:prstGeom prst="ellipse">
            <a:avLst/>
          </a:prstGeom>
          <a:solidFill>
            <a:srgbClr val="33CC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4876800" y="4610100"/>
            <a:ext cx="8763000" cy="790024"/>
          </a:xfrm>
          <a:prstGeom prst="rect">
            <a:avLst/>
          </a:prstGeom>
        </p:spPr>
        <p:txBody>
          <a:bodyPr wrap="square" lIns="0" tIns="0" rIns="0" bIns="0" rtlCol="0" anchor="t">
            <a:spAutoFit/>
          </a:bodyPr>
          <a:lstStyle/>
          <a:p>
            <a:pPr algn="ctr">
              <a:lnSpc>
                <a:spcPts val="6999"/>
              </a:lnSpc>
            </a:pPr>
            <a:r>
              <a:rPr lang="en-US" sz="4000" b="1" dirty="0">
                <a:solidFill>
                  <a:srgbClr val="000000"/>
                </a:solidFill>
                <a:latin typeface="Times New Roman" panose="02020603050405020304" pitchFamily="18" charset="0"/>
                <a:cs typeface="Times New Roman" panose="02020603050405020304" pitchFamily="18" charset="0"/>
              </a:rPr>
              <a:t>NỘI DUNG ĐỀ TÀI</a:t>
            </a:r>
          </a:p>
        </p:txBody>
      </p:sp>
    </p:spTree>
    <p:extLst>
      <p:ext uri="{BB962C8B-B14F-4D97-AF65-F5344CB8AC3E}">
        <p14:creationId xmlns:p14="http://schemas.microsoft.com/office/powerpoint/2010/main" val="824231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NỘI DUNG BÁO CÁO</a:t>
            </a:r>
          </a:p>
        </p:txBody>
      </p:sp>
      <p:grpSp>
        <p:nvGrpSpPr>
          <p:cNvPr id="10" name="Group 2">
            <a:extLst>
              <a:ext uri="{FF2B5EF4-FFF2-40B4-BE49-F238E27FC236}">
                <a16:creationId xmlns:a16="http://schemas.microsoft.com/office/drawing/2014/main" id="{F4CD0A77-F792-4C6D-8DEF-9723B0831BA3}"/>
              </a:ext>
            </a:extLst>
          </p:cNvPr>
          <p:cNvGrpSpPr/>
          <p:nvPr/>
        </p:nvGrpSpPr>
        <p:grpSpPr>
          <a:xfrm rot="-5400000">
            <a:off x="6668498" y="4458732"/>
            <a:ext cx="4951005" cy="4192844"/>
            <a:chOff x="0" y="0"/>
            <a:chExt cx="1303968" cy="1104288"/>
          </a:xfrm>
        </p:grpSpPr>
        <p:sp>
          <p:nvSpPr>
            <p:cNvPr id="11" name="Freeform 3">
              <a:extLst>
                <a:ext uri="{FF2B5EF4-FFF2-40B4-BE49-F238E27FC236}">
                  <a16:creationId xmlns:a16="http://schemas.microsoft.com/office/drawing/2014/main" id="{3E05F8A5-0F4E-4E83-AEB0-55409CA623B2}"/>
                </a:ext>
              </a:extLst>
            </p:cNvPr>
            <p:cNvSpPr/>
            <p:nvPr/>
          </p:nvSpPr>
          <p:spPr>
            <a:xfrm>
              <a:off x="0" y="0"/>
              <a:ext cx="1303968" cy="1104288"/>
            </a:xfrm>
            <a:custGeom>
              <a:avLst/>
              <a:gdLst/>
              <a:ahLst/>
              <a:cxnLst/>
              <a:rect l="l" t="t" r="r" b="b"/>
              <a:pathLst>
                <a:path w="1303968" h="1104288">
                  <a:moveTo>
                    <a:pt x="0" y="0"/>
                  </a:moveTo>
                  <a:lnTo>
                    <a:pt x="1303968" y="0"/>
                  </a:lnTo>
                  <a:lnTo>
                    <a:pt x="1303968" y="1104288"/>
                  </a:lnTo>
                  <a:lnTo>
                    <a:pt x="0" y="1104288"/>
                  </a:lnTo>
                  <a:close/>
                </a:path>
              </a:pathLst>
            </a:custGeom>
            <a:solidFill>
              <a:srgbClr val="38B6FF"/>
            </a:solidFill>
          </p:spPr>
        </p:sp>
        <p:sp>
          <p:nvSpPr>
            <p:cNvPr id="12" name="TextBox 4">
              <a:extLst>
                <a:ext uri="{FF2B5EF4-FFF2-40B4-BE49-F238E27FC236}">
                  <a16:creationId xmlns:a16="http://schemas.microsoft.com/office/drawing/2014/main" id="{60FCAD30-E1D8-4C42-94ED-072E4A03E0B0}"/>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grpSp>
        <p:nvGrpSpPr>
          <p:cNvPr id="13" name="Group 5">
            <a:extLst>
              <a:ext uri="{FF2B5EF4-FFF2-40B4-BE49-F238E27FC236}">
                <a16:creationId xmlns:a16="http://schemas.microsoft.com/office/drawing/2014/main" id="{7BC559DB-ED0A-47B6-AF84-4B20843B4F08}"/>
              </a:ext>
            </a:extLst>
          </p:cNvPr>
          <p:cNvGrpSpPr/>
          <p:nvPr/>
        </p:nvGrpSpPr>
        <p:grpSpPr>
          <a:xfrm rot="-5400000">
            <a:off x="7201208" y="4991239"/>
            <a:ext cx="3885583" cy="4142172"/>
            <a:chOff x="0" y="0"/>
            <a:chExt cx="1023364" cy="1090942"/>
          </a:xfrm>
        </p:grpSpPr>
        <p:sp>
          <p:nvSpPr>
            <p:cNvPr id="14" name="Freeform 6">
              <a:extLst>
                <a:ext uri="{FF2B5EF4-FFF2-40B4-BE49-F238E27FC236}">
                  <a16:creationId xmlns:a16="http://schemas.microsoft.com/office/drawing/2014/main" id="{463AFC29-A628-483B-82B7-30468DB577C3}"/>
                </a:ext>
              </a:extLst>
            </p:cNvPr>
            <p:cNvSpPr/>
            <p:nvPr/>
          </p:nvSpPr>
          <p:spPr>
            <a:xfrm>
              <a:off x="0" y="0"/>
              <a:ext cx="1023364" cy="1090942"/>
            </a:xfrm>
            <a:custGeom>
              <a:avLst/>
              <a:gdLst/>
              <a:ahLst/>
              <a:cxnLst/>
              <a:rect l="l" t="t" r="r" b="b"/>
              <a:pathLst>
                <a:path w="1023364" h="1090942">
                  <a:moveTo>
                    <a:pt x="0" y="0"/>
                  </a:moveTo>
                  <a:lnTo>
                    <a:pt x="1023364" y="0"/>
                  </a:lnTo>
                  <a:lnTo>
                    <a:pt x="1023364" y="1090942"/>
                  </a:lnTo>
                  <a:lnTo>
                    <a:pt x="0" y="1090942"/>
                  </a:lnTo>
                  <a:close/>
                </a:path>
              </a:pathLst>
            </a:custGeom>
            <a:solidFill>
              <a:srgbClr val="FFFFFF"/>
            </a:solidFill>
          </p:spPr>
        </p:sp>
        <p:sp>
          <p:nvSpPr>
            <p:cNvPr id="15" name="TextBox 7">
              <a:extLst>
                <a:ext uri="{FF2B5EF4-FFF2-40B4-BE49-F238E27FC236}">
                  <a16:creationId xmlns:a16="http://schemas.microsoft.com/office/drawing/2014/main" id="{53432316-66EC-4E4A-923A-6AEC84E2061A}"/>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grpSp>
        <p:nvGrpSpPr>
          <p:cNvPr id="16" name="Group 8">
            <a:extLst>
              <a:ext uri="{FF2B5EF4-FFF2-40B4-BE49-F238E27FC236}">
                <a16:creationId xmlns:a16="http://schemas.microsoft.com/office/drawing/2014/main" id="{ABA6824A-2895-422A-BC85-032334275DB9}"/>
              </a:ext>
            </a:extLst>
          </p:cNvPr>
          <p:cNvGrpSpPr/>
          <p:nvPr/>
        </p:nvGrpSpPr>
        <p:grpSpPr>
          <a:xfrm rot="-5400000">
            <a:off x="12109116" y="4458732"/>
            <a:ext cx="4951005" cy="4192844"/>
            <a:chOff x="0" y="0"/>
            <a:chExt cx="1303968" cy="1104288"/>
          </a:xfrm>
        </p:grpSpPr>
        <p:sp>
          <p:nvSpPr>
            <p:cNvPr id="17" name="Freeform 9">
              <a:extLst>
                <a:ext uri="{FF2B5EF4-FFF2-40B4-BE49-F238E27FC236}">
                  <a16:creationId xmlns:a16="http://schemas.microsoft.com/office/drawing/2014/main" id="{8E22165F-EC78-452A-9EB2-967DB7D8C8C7}"/>
                </a:ext>
              </a:extLst>
            </p:cNvPr>
            <p:cNvSpPr/>
            <p:nvPr/>
          </p:nvSpPr>
          <p:spPr>
            <a:xfrm>
              <a:off x="0" y="0"/>
              <a:ext cx="1303968" cy="1104288"/>
            </a:xfrm>
            <a:custGeom>
              <a:avLst/>
              <a:gdLst/>
              <a:ahLst/>
              <a:cxnLst/>
              <a:rect l="l" t="t" r="r" b="b"/>
              <a:pathLst>
                <a:path w="1303968" h="1104288">
                  <a:moveTo>
                    <a:pt x="0" y="0"/>
                  </a:moveTo>
                  <a:lnTo>
                    <a:pt x="1303968" y="0"/>
                  </a:lnTo>
                  <a:lnTo>
                    <a:pt x="1303968" y="1104288"/>
                  </a:lnTo>
                  <a:lnTo>
                    <a:pt x="0" y="1104288"/>
                  </a:lnTo>
                  <a:close/>
                </a:path>
              </a:pathLst>
            </a:custGeom>
            <a:solidFill>
              <a:srgbClr val="38B6FF"/>
            </a:solidFill>
          </p:spPr>
        </p:sp>
        <p:sp>
          <p:nvSpPr>
            <p:cNvPr id="18" name="TextBox 10">
              <a:extLst>
                <a:ext uri="{FF2B5EF4-FFF2-40B4-BE49-F238E27FC236}">
                  <a16:creationId xmlns:a16="http://schemas.microsoft.com/office/drawing/2014/main" id="{82D09FA4-032C-4A2C-918B-8634E06D455D}"/>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grpSp>
        <p:nvGrpSpPr>
          <p:cNvPr id="19" name="Group 11">
            <a:extLst>
              <a:ext uri="{FF2B5EF4-FFF2-40B4-BE49-F238E27FC236}">
                <a16:creationId xmlns:a16="http://schemas.microsoft.com/office/drawing/2014/main" id="{30829C93-362C-41CF-A44B-F1B4E75D54EF}"/>
              </a:ext>
            </a:extLst>
          </p:cNvPr>
          <p:cNvGrpSpPr/>
          <p:nvPr/>
        </p:nvGrpSpPr>
        <p:grpSpPr>
          <a:xfrm rot="-5400000">
            <a:off x="12641827" y="4991239"/>
            <a:ext cx="3885583" cy="4142172"/>
            <a:chOff x="0" y="0"/>
            <a:chExt cx="1023364" cy="1090942"/>
          </a:xfrm>
        </p:grpSpPr>
        <p:sp>
          <p:nvSpPr>
            <p:cNvPr id="20" name="Freeform 12">
              <a:extLst>
                <a:ext uri="{FF2B5EF4-FFF2-40B4-BE49-F238E27FC236}">
                  <a16:creationId xmlns:a16="http://schemas.microsoft.com/office/drawing/2014/main" id="{97224A20-C954-47D2-950F-3120CECE78BA}"/>
                </a:ext>
              </a:extLst>
            </p:cNvPr>
            <p:cNvSpPr/>
            <p:nvPr/>
          </p:nvSpPr>
          <p:spPr>
            <a:xfrm>
              <a:off x="0" y="0"/>
              <a:ext cx="1023364" cy="1090942"/>
            </a:xfrm>
            <a:custGeom>
              <a:avLst/>
              <a:gdLst/>
              <a:ahLst/>
              <a:cxnLst/>
              <a:rect l="l" t="t" r="r" b="b"/>
              <a:pathLst>
                <a:path w="1023364" h="1090942">
                  <a:moveTo>
                    <a:pt x="0" y="0"/>
                  </a:moveTo>
                  <a:lnTo>
                    <a:pt x="1023364" y="0"/>
                  </a:lnTo>
                  <a:lnTo>
                    <a:pt x="1023364" y="1090942"/>
                  </a:lnTo>
                  <a:lnTo>
                    <a:pt x="0" y="1090942"/>
                  </a:lnTo>
                  <a:close/>
                </a:path>
              </a:pathLst>
            </a:custGeom>
            <a:solidFill>
              <a:srgbClr val="FFFFFF"/>
            </a:solidFill>
          </p:spPr>
        </p:sp>
        <p:sp>
          <p:nvSpPr>
            <p:cNvPr id="21" name="TextBox 13">
              <a:extLst>
                <a:ext uri="{FF2B5EF4-FFF2-40B4-BE49-F238E27FC236}">
                  <a16:creationId xmlns:a16="http://schemas.microsoft.com/office/drawing/2014/main" id="{0B60C6A3-A756-4993-8727-BA4440BDAA91}"/>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grpSp>
        <p:nvGrpSpPr>
          <p:cNvPr id="22" name="Group 14">
            <a:extLst>
              <a:ext uri="{FF2B5EF4-FFF2-40B4-BE49-F238E27FC236}">
                <a16:creationId xmlns:a16="http://schemas.microsoft.com/office/drawing/2014/main" id="{2C65B64F-0966-471A-A7F5-1321F2D9BD1A}"/>
              </a:ext>
            </a:extLst>
          </p:cNvPr>
          <p:cNvGrpSpPr/>
          <p:nvPr/>
        </p:nvGrpSpPr>
        <p:grpSpPr>
          <a:xfrm rot="-5400000">
            <a:off x="1227879" y="4458732"/>
            <a:ext cx="4951005" cy="4192844"/>
            <a:chOff x="0" y="0"/>
            <a:chExt cx="1303968" cy="1104288"/>
          </a:xfrm>
        </p:grpSpPr>
        <p:sp>
          <p:nvSpPr>
            <p:cNvPr id="23" name="Freeform 15">
              <a:extLst>
                <a:ext uri="{FF2B5EF4-FFF2-40B4-BE49-F238E27FC236}">
                  <a16:creationId xmlns:a16="http://schemas.microsoft.com/office/drawing/2014/main" id="{D88CBC3A-B4CA-408B-AC44-8CDDB4A17184}"/>
                </a:ext>
              </a:extLst>
            </p:cNvPr>
            <p:cNvSpPr/>
            <p:nvPr/>
          </p:nvSpPr>
          <p:spPr>
            <a:xfrm>
              <a:off x="0" y="0"/>
              <a:ext cx="1303968" cy="1104288"/>
            </a:xfrm>
            <a:custGeom>
              <a:avLst/>
              <a:gdLst/>
              <a:ahLst/>
              <a:cxnLst/>
              <a:rect l="l" t="t" r="r" b="b"/>
              <a:pathLst>
                <a:path w="1303968" h="1104288">
                  <a:moveTo>
                    <a:pt x="0" y="0"/>
                  </a:moveTo>
                  <a:lnTo>
                    <a:pt x="1303968" y="0"/>
                  </a:lnTo>
                  <a:lnTo>
                    <a:pt x="1303968" y="1104288"/>
                  </a:lnTo>
                  <a:lnTo>
                    <a:pt x="0" y="1104288"/>
                  </a:lnTo>
                  <a:close/>
                </a:path>
              </a:pathLst>
            </a:custGeom>
            <a:solidFill>
              <a:srgbClr val="38B6FF"/>
            </a:solidFill>
          </p:spPr>
        </p:sp>
        <p:sp>
          <p:nvSpPr>
            <p:cNvPr id="24" name="TextBox 16">
              <a:extLst>
                <a:ext uri="{FF2B5EF4-FFF2-40B4-BE49-F238E27FC236}">
                  <a16:creationId xmlns:a16="http://schemas.microsoft.com/office/drawing/2014/main" id="{268D0622-32C2-42F4-AB78-328D4B0F3DD8}"/>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grpSp>
        <p:nvGrpSpPr>
          <p:cNvPr id="25" name="Group 17">
            <a:extLst>
              <a:ext uri="{FF2B5EF4-FFF2-40B4-BE49-F238E27FC236}">
                <a16:creationId xmlns:a16="http://schemas.microsoft.com/office/drawing/2014/main" id="{259A80BF-030F-4B60-A7DC-AC2AEFBAABF6}"/>
              </a:ext>
            </a:extLst>
          </p:cNvPr>
          <p:cNvGrpSpPr/>
          <p:nvPr/>
        </p:nvGrpSpPr>
        <p:grpSpPr>
          <a:xfrm rot="-5400000">
            <a:off x="1760590" y="4991239"/>
            <a:ext cx="3885583" cy="4142172"/>
            <a:chOff x="0" y="0"/>
            <a:chExt cx="1023364" cy="1090942"/>
          </a:xfrm>
        </p:grpSpPr>
        <p:sp>
          <p:nvSpPr>
            <p:cNvPr id="26" name="Freeform 18">
              <a:extLst>
                <a:ext uri="{FF2B5EF4-FFF2-40B4-BE49-F238E27FC236}">
                  <a16:creationId xmlns:a16="http://schemas.microsoft.com/office/drawing/2014/main" id="{398DF85F-F499-4C83-B1A8-6713AC8A7B22}"/>
                </a:ext>
              </a:extLst>
            </p:cNvPr>
            <p:cNvSpPr/>
            <p:nvPr/>
          </p:nvSpPr>
          <p:spPr>
            <a:xfrm>
              <a:off x="0" y="0"/>
              <a:ext cx="1023364" cy="1090942"/>
            </a:xfrm>
            <a:custGeom>
              <a:avLst/>
              <a:gdLst/>
              <a:ahLst/>
              <a:cxnLst/>
              <a:rect l="l" t="t" r="r" b="b"/>
              <a:pathLst>
                <a:path w="1023364" h="1090942">
                  <a:moveTo>
                    <a:pt x="0" y="0"/>
                  </a:moveTo>
                  <a:lnTo>
                    <a:pt x="1023364" y="0"/>
                  </a:lnTo>
                  <a:lnTo>
                    <a:pt x="1023364" y="1090942"/>
                  </a:lnTo>
                  <a:lnTo>
                    <a:pt x="0" y="1090942"/>
                  </a:lnTo>
                  <a:close/>
                </a:path>
              </a:pathLst>
            </a:custGeom>
            <a:solidFill>
              <a:srgbClr val="FFFFFF"/>
            </a:solidFill>
          </p:spPr>
        </p:sp>
        <p:sp>
          <p:nvSpPr>
            <p:cNvPr id="27" name="TextBox 19">
              <a:extLst>
                <a:ext uri="{FF2B5EF4-FFF2-40B4-BE49-F238E27FC236}">
                  <a16:creationId xmlns:a16="http://schemas.microsoft.com/office/drawing/2014/main" id="{71AD179E-0800-4074-A63F-64609F429548}"/>
                </a:ext>
              </a:extLst>
            </p:cNvPr>
            <p:cNvSpPr txBox="1"/>
            <p:nvPr/>
          </p:nvSpPr>
          <p:spPr>
            <a:xfrm>
              <a:off x="0" y="-57150"/>
              <a:ext cx="812800" cy="869950"/>
            </a:xfrm>
            <a:prstGeom prst="rect">
              <a:avLst/>
            </a:prstGeom>
          </p:spPr>
          <p:txBody>
            <a:bodyPr lIns="50800" tIns="50800" rIns="50800" bIns="50800" rtlCol="0" anchor="ctr"/>
            <a:lstStyle/>
            <a:p>
              <a:pPr algn="ctr">
                <a:lnSpc>
                  <a:spcPts val="2999"/>
                </a:lnSpc>
              </a:pPr>
              <a:endParaRPr sz="1400">
                <a:latin typeface="Arial" panose="020B0604020202020204" pitchFamily="34" charset="0"/>
                <a:cs typeface="Arial" panose="020B0604020202020204" pitchFamily="34" charset="0"/>
              </a:endParaRPr>
            </a:p>
          </p:txBody>
        </p:sp>
      </p:grpSp>
      <p:pic>
        <p:nvPicPr>
          <p:cNvPr id="28" name="Picture 20">
            <a:extLst>
              <a:ext uri="{FF2B5EF4-FFF2-40B4-BE49-F238E27FC236}">
                <a16:creationId xmlns:a16="http://schemas.microsoft.com/office/drawing/2014/main" id="{5B76BA87-DCD3-49A2-BB71-A126137DD0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6296" y="2726279"/>
            <a:ext cx="934272" cy="934272"/>
          </a:xfrm>
          <a:prstGeom prst="rect">
            <a:avLst/>
          </a:prstGeom>
        </p:spPr>
      </p:pic>
      <p:sp>
        <p:nvSpPr>
          <p:cNvPr id="29" name="TextBox 22">
            <a:extLst>
              <a:ext uri="{FF2B5EF4-FFF2-40B4-BE49-F238E27FC236}">
                <a16:creationId xmlns:a16="http://schemas.microsoft.com/office/drawing/2014/main" id="{F27C231F-723B-4940-87D4-227D9E961591}"/>
              </a:ext>
            </a:extLst>
          </p:cNvPr>
          <p:cNvSpPr txBox="1"/>
          <p:nvPr/>
        </p:nvSpPr>
        <p:spPr>
          <a:xfrm>
            <a:off x="7103486" y="4274520"/>
            <a:ext cx="4136936" cy="554383"/>
          </a:xfrm>
          <a:prstGeom prst="rect">
            <a:avLst/>
          </a:prstGeom>
        </p:spPr>
        <p:txBody>
          <a:bodyPr lIns="0" tIns="0" rIns="0" bIns="0" rtlCol="0" anchor="t">
            <a:spAutoFit/>
          </a:bodyPr>
          <a:lstStyle/>
          <a:p>
            <a:pPr algn="ctr">
              <a:lnSpc>
                <a:spcPts val="4759"/>
              </a:lnSpc>
            </a:pPr>
            <a:r>
              <a:rPr lang="en-US" sz="2800" dirty="0" err="1">
                <a:solidFill>
                  <a:srgbClr val="FFFFFF"/>
                </a:solidFill>
                <a:latin typeface="Arial" panose="020B0604020202020204" pitchFamily="34" charset="0"/>
                <a:cs typeface="Arial" panose="020B0604020202020204" pitchFamily="34" charset="0"/>
              </a:rPr>
              <a:t>Quy</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thực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hiện</a:t>
            </a:r>
            <a:endParaRPr lang="en-US" sz="2800" dirty="0">
              <a:solidFill>
                <a:srgbClr val="FFFFFF"/>
              </a:solidFill>
              <a:latin typeface="Arial" panose="020B0604020202020204" pitchFamily="34" charset="0"/>
              <a:cs typeface="Arial" panose="020B0604020202020204" pitchFamily="34" charset="0"/>
            </a:endParaRPr>
          </a:p>
        </p:txBody>
      </p:sp>
      <p:sp>
        <p:nvSpPr>
          <p:cNvPr id="30" name="TextBox 23">
            <a:extLst>
              <a:ext uri="{FF2B5EF4-FFF2-40B4-BE49-F238E27FC236}">
                <a16:creationId xmlns:a16="http://schemas.microsoft.com/office/drawing/2014/main" id="{7BBC6CA8-C917-459B-A736-5B1A7411050C}"/>
              </a:ext>
            </a:extLst>
          </p:cNvPr>
          <p:cNvSpPr txBox="1"/>
          <p:nvPr/>
        </p:nvSpPr>
        <p:spPr>
          <a:xfrm>
            <a:off x="7289885" y="5182090"/>
            <a:ext cx="3764131" cy="3609450"/>
          </a:xfrm>
          <a:prstGeom prst="rect">
            <a:avLst/>
          </a:prstGeom>
        </p:spPr>
        <p:txBody>
          <a:bodyPr lIns="0" tIns="0" rIns="0" bIns="0" rtlCol="0" anchor="t">
            <a:spAutoFit/>
          </a:bodyPr>
          <a:lstStyle/>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Xây</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dựng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thuật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toán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hệ</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thống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điều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khiển</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Thiết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kế</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giao</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diện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điều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khiển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giám</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sát</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Thiết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kế</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găng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tay</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điều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khiển</a:t>
            </a:r>
            <a:endParaRPr lang="en-US" sz="2400" dirty="0">
              <a:solidFill>
                <a:srgbClr val="000000"/>
              </a:solidFill>
              <a:latin typeface="Arial" panose="020B0604020202020204" pitchFamily="34" charset="0"/>
              <a:cs typeface="Arial" panose="020B0604020202020204" pitchFamily="34" charset="0"/>
            </a:endParaRPr>
          </a:p>
        </p:txBody>
      </p:sp>
      <p:sp>
        <p:nvSpPr>
          <p:cNvPr id="31" name="TextBox 24">
            <a:extLst>
              <a:ext uri="{FF2B5EF4-FFF2-40B4-BE49-F238E27FC236}">
                <a16:creationId xmlns:a16="http://schemas.microsoft.com/office/drawing/2014/main" id="{848B2B88-90A7-4B4D-896E-491AD47C28E7}"/>
              </a:ext>
            </a:extLst>
          </p:cNvPr>
          <p:cNvSpPr txBox="1"/>
          <p:nvPr/>
        </p:nvSpPr>
        <p:spPr>
          <a:xfrm>
            <a:off x="12544104" y="4274520"/>
            <a:ext cx="4136936" cy="554383"/>
          </a:xfrm>
          <a:prstGeom prst="rect">
            <a:avLst/>
          </a:prstGeom>
        </p:spPr>
        <p:txBody>
          <a:bodyPr lIns="0" tIns="0" rIns="0" bIns="0" rtlCol="0" anchor="t">
            <a:spAutoFit/>
          </a:bodyPr>
          <a:lstStyle/>
          <a:p>
            <a:pPr algn="ctr">
              <a:lnSpc>
                <a:spcPts val="4759"/>
              </a:lnSpc>
            </a:pPr>
            <a:r>
              <a:rPr lang="en-US" sz="2800" dirty="0" err="1">
                <a:solidFill>
                  <a:srgbClr val="FFFFFF"/>
                </a:solidFill>
                <a:latin typeface="Arial" panose="020B0604020202020204" pitchFamily="34" charset="0"/>
                <a:cs typeface="Arial" panose="020B0604020202020204" pitchFamily="34" charset="0"/>
              </a:rPr>
              <a:t>Kết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luận</a:t>
            </a:r>
            <a:endParaRPr lang="en-US" sz="2800" dirty="0">
              <a:solidFill>
                <a:srgbClr val="FFFFFF"/>
              </a:solidFill>
              <a:latin typeface="Arial" panose="020B0604020202020204" pitchFamily="34" charset="0"/>
              <a:cs typeface="Arial" panose="020B0604020202020204" pitchFamily="34" charset="0"/>
            </a:endParaRPr>
          </a:p>
        </p:txBody>
      </p:sp>
      <p:sp>
        <p:nvSpPr>
          <p:cNvPr id="32" name="TextBox 25">
            <a:extLst>
              <a:ext uri="{FF2B5EF4-FFF2-40B4-BE49-F238E27FC236}">
                <a16:creationId xmlns:a16="http://schemas.microsoft.com/office/drawing/2014/main" id="{34092990-6822-451E-A2EB-32B61E73A5BA}"/>
              </a:ext>
            </a:extLst>
          </p:cNvPr>
          <p:cNvSpPr txBox="1"/>
          <p:nvPr/>
        </p:nvSpPr>
        <p:spPr>
          <a:xfrm>
            <a:off x="12754897" y="5182090"/>
            <a:ext cx="3658773" cy="2411730"/>
          </a:xfrm>
          <a:prstGeom prst="rect">
            <a:avLst/>
          </a:prstGeom>
        </p:spPr>
        <p:txBody>
          <a:bodyPr lIns="0" tIns="0" rIns="0" bIns="0" rtlCol="0" anchor="t">
            <a:spAutoFit/>
          </a:bodyPr>
          <a:lstStyle/>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Kết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quả</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đạt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được</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Hạn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chế</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Hướng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phát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triển</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endParaRPr lang="en-US" sz="2400" dirty="0">
              <a:solidFill>
                <a:srgbClr val="000000"/>
              </a:solidFill>
              <a:latin typeface="Arial" panose="020B0604020202020204" pitchFamily="34" charset="0"/>
              <a:cs typeface="Arial" panose="020B0604020202020204" pitchFamily="34" charset="0"/>
            </a:endParaRPr>
          </a:p>
        </p:txBody>
      </p:sp>
      <p:sp>
        <p:nvSpPr>
          <p:cNvPr id="33" name="TextBox 26">
            <a:extLst>
              <a:ext uri="{FF2B5EF4-FFF2-40B4-BE49-F238E27FC236}">
                <a16:creationId xmlns:a16="http://schemas.microsoft.com/office/drawing/2014/main" id="{689BF5C1-4635-4F79-9881-8FFD625FDC48}"/>
              </a:ext>
            </a:extLst>
          </p:cNvPr>
          <p:cNvSpPr txBox="1"/>
          <p:nvPr/>
        </p:nvSpPr>
        <p:spPr>
          <a:xfrm>
            <a:off x="1662867" y="4274520"/>
            <a:ext cx="4136936" cy="554383"/>
          </a:xfrm>
          <a:prstGeom prst="rect">
            <a:avLst/>
          </a:prstGeom>
        </p:spPr>
        <p:txBody>
          <a:bodyPr lIns="0" tIns="0" rIns="0" bIns="0" rtlCol="0" anchor="t">
            <a:spAutoFit/>
          </a:bodyPr>
          <a:lstStyle/>
          <a:p>
            <a:pPr algn="ctr">
              <a:lnSpc>
                <a:spcPts val="4759"/>
              </a:lnSpc>
            </a:pPr>
            <a:r>
              <a:rPr lang="en-US" sz="2800" dirty="0" err="1">
                <a:solidFill>
                  <a:srgbClr val="FFFFFF"/>
                </a:solidFill>
                <a:latin typeface="Arial" panose="020B0604020202020204" pitchFamily="34" charset="0"/>
                <a:cs typeface="Arial" panose="020B0604020202020204" pitchFamily="34" charset="0"/>
              </a:rPr>
              <a:t>Tổng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quan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tài</a:t>
            </a:r>
            <a:endParaRPr lang="en-US" sz="2800" dirty="0">
              <a:solidFill>
                <a:srgbClr val="FFFFFF"/>
              </a:solidFill>
              <a:latin typeface="Arial" panose="020B0604020202020204" pitchFamily="34" charset="0"/>
              <a:cs typeface="Arial" panose="020B0604020202020204" pitchFamily="34" charset="0"/>
            </a:endParaRPr>
          </a:p>
        </p:txBody>
      </p:sp>
      <p:sp>
        <p:nvSpPr>
          <p:cNvPr id="34" name="TextBox 27">
            <a:extLst>
              <a:ext uri="{FF2B5EF4-FFF2-40B4-BE49-F238E27FC236}">
                <a16:creationId xmlns:a16="http://schemas.microsoft.com/office/drawing/2014/main" id="{B7276F24-39C8-4DF6-9BDD-B9D307F2495D}"/>
              </a:ext>
            </a:extLst>
          </p:cNvPr>
          <p:cNvSpPr txBox="1"/>
          <p:nvPr/>
        </p:nvSpPr>
        <p:spPr>
          <a:xfrm>
            <a:off x="1785746" y="5182090"/>
            <a:ext cx="3891177" cy="1772216"/>
          </a:xfrm>
          <a:prstGeom prst="rect">
            <a:avLst/>
          </a:prstGeom>
        </p:spPr>
        <p:txBody>
          <a:bodyPr wrap="square" lIns="0" tIns="0" rIns="0" bIns="0" rtlCol="0" anchor="t">
            <a:spAutoFit/>
          </a:bodyPr>
          <a:lstStyle/>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Cấu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trúc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đề</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tài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đồ</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án</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Các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nghiên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cứu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liên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quan</a:t>
            </a:r>
            <a:endParaRPr lang="en-US" sz="2400" dirty="0">
              <a:solidFill>
                <a:srgbClr val="000000"/>
              </a:solidFill>
              <a:latin typeface="Arial" panose="020B0604020202020204" pitchFamily="34" charset="0"/>
              <a:cs typeface="Arial" panose="020B0604020202020204" pitchFamily="34" charset="0"/>
            </a:endParaRPr>
          </a:p>
          <a:p>
            <a:pPr>
              <a:lnSpc>
                <a:spcPts val="4800"/>
              </a:lnSpc>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Mục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tiêu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giới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han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đề</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tài</a:t>
            </a:r>
            <a:endParaRPr lang="en-US" sz="2400" dirty="0">
              <a:solidFill>
                <a:srgbClr val="000000"/>
              </a:solidFill>
              <a:latin typeface="Arial" panose="020B0604020202020204" pitchFamily="34" charset="0"/>
              <a:cs typeface="Arial" panose="020B0604020202020204" pitchFamily="34" charset="0"/>
            </a:endParaRPr>
          </a:p>
        </p:txBody>
      </p:sp>
      <p:sp>
        <p:nvSpPr>
          <p:cNvPr id="35" name="TextBox 28">
            <a:extLst>
              <a:ext uri="{FF2B5EF4-FFF2-40B4-BE49-F238E27FC236}">
                <a16:creationId xmlns:a16="http://schemas.microsoft.com/office/drawing/2014/main" id="{0A384068-0961-4892-B537-A68170EE1669}"/>
              </a:ext>
            </a:extLst>
          </p:cNvPr>
          <p:cNvSpPr txBox="1"/>
          <p:nvPr/>
        </p:nvSpPr>
        <p:spPr>
          <a:xfrm>
            <a:off x="3548175" y="2815590"/>
            <a:ext cx="290512" cy="644535"/>
          </a:xfrm>
          <a:prstGeom prst="rect">
            <a:avLst/>
          </a:prstGeom>
        </p:spPr>
        <p:txBody>
          <a:bodyPr lIns="0" tIns="0" rIns="0" bIns="0" rtlCol="0" anchor="t">
            <a:spAutoFit/>
          </a:bodyPr>
          <a:lstStyle/>
          <a:p>
            <a:pPr algn="ctr">
              <a:lnSpc>
                <a:spcPts val="5599"/>
              </a:lnSpc>
            </a:pPr>
            <a:r>
              <a:rPr lang="en-US" sz="3200">
                <a:solidFill>
                  <a:srgbClr val="FFFFFF"/>
                </a:solidFill>
                <a:latin typeface="Arial" panose="020B0604020202020204" pitchFamily="34" charset="0"/>
                <a:cs typeface="Arial" panose="020B0604020202020204" pitchFamily="34" charset="0"/>
              </a:rPr>
              <a:t>1</a:t>
            </a:r>
          </a:p>
        </p:txBody>
      </p:sp>
      <p:pic>
        <p:nvPicPr>
          <p:cNvPr id="36" name="Picture 29">
            <a:extLst>
              <a:ext uri="{FF2B5EF4-FFF2-40B4-BE49-F238E27FC236}">
                <a16:creationId xmlns:a16="http://schemas.microsoft.com/office/drawing/2014/main" id="{65586C14-349A-40F5-8C5C-F853607F46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76864" y="2726279"/>
            <a:ext cx="934272" cy="934272"/>
          </a:xfrm>
          <a:prstGeom prst="rect">
            <a:avLst/>
          </a:prstGeom>
        </p:spPr>
      </p:pic>
      <p:sp>
        <p:nvSpPr>
          <p:cNvPr id="37" name="TextBox 30">
            <a:extLst>
              <a:ext uri="{FF2B5EF4-FFF2-40B4-BE49-F238E27FC236}">
                <a16:creationId xmlns:a16="http://schemas.microsoft.com/office/drawing/2014/main" id="{72DB98FD-7017-4A5D-A068-BF7BAB68D549}"/>
              </a:ext>
            </a:extLst>
          </p:cNvPr>
          <p:cNvSpPr txBox="1"/>
          <p:nvPr/>
        </p:nvSpPr>
        <p:spPr>
          <a:xfrm>
            <a:off x="8998744" y="2815590"/>
            <a:ext cx="290512" cy="644535"/>
          </a:xfrm>
          <a:prstGeom prst="rect">
            <a:avLst/>
          </a:prstGeom>
        </p:spPr>
        <p:txBody>
          <a:bodyPr lIns="0" tIns="0" rIns="0" bIns="0" rtlCol="0" anchor="t">
            <a:spAutoFit/>
          </a:bodyPr>
          <a:lstStyle/>
          <a:p>
            <a:pPr algn="ctr">
              <a:lnSpc>
                <a:spcPts val="5599"/>
              </a:lnSpc>
            </a:pPr>
            <a:r>
              <a:rPr lang="en-US" sz="3200">
                <a:solidFill>
                  <a:srgbClr val="FFFFFF"/>
                </a:solidFill>
                <a:latin typeface="Arial" panose="020B0604020202020204" pitchFamily="34" charset="0"/>
                <a:cs typeface="Arial" panose="020B0604020202020204" pitchFamily="34" charset="0"/>
              </a:rPr>
              <a:t>2</a:t>
            </a:r>
          </a:p>
        </p:txBody>
      </p:sp>
      <p:pic>
        <p:nvPicPr>
          <p:cNvPr id="38" name="Picture 31">
            <a:extLst>
              <a:ext uri="{FF2B5EF4-FFF2-40B4-BE49-F238E27FC236}">
                <a16:creationId xmlns:a16="http://schemas.microsoft.com/office/drawing/2014/main" id="{B52E1960-AD37-4734-8939-BCCCA20C35F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17483" y="2726279"/>
            <a:ext cx="934272" cy="934272"/>
          </a:xfrm>
          <a:prstGeom prst="rect">
            <a:avLst/>
          </a:prstGeom>
        </p:spPr>
      </p:pic>
      <p:sp>
        <p:nvSpPr>
          <p:cNvPr id="43" name="TextBox 32">
            <a:extLst>
              <a:ext uri="{FF2B5EF4-FFF2-40B4-BE49-F238E27FC236}">
                <a16:creationId xmlns:a16="http://schemas.microsoft.com/office/drawing/2014/main" id="{5EEFB270-BB43-4500-A115-D279FBF6ABC6}"/>
              </a:ext>
            </a:extLst>
          </p:cNvPr>
          <p:cNvSpPr txBox="1"/>
          <p:nvPr/>
        </p:nvSpPr>
        <p:spPr>
          <a:xfrm>
            <a:off x="14439362" y="2815590"/>
            <a:ext cx="290512" cy="644535"/>
          </a:xfrm>
          <a:prstGeom prst="rect">
            <a:avLst/>
          </a:prstGeom>
        </p:spPr>
        <p:txBody>
          <a:bodyPr lIns="0" tIns="0" rIns="0" bIns="0" rtlCol="0" anchor="t">
            <a:spAutoFit/>
          </a:bodyPr>
          <a:lstStyle/>
          <a:p>
            <a:pPr algn="ctr">
              <a:lnSpc>
                <a:spcPts val="5599"/>
              </a:lnSpc>
            </a:pPr>
            <a:r>
              <a:rPr lang="en-US" sz="3200">
                <a:solidFill>
                  <a:srgbClr val="FFFFFF"/>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23393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CẤU TRÚC ĐỀ TÀI ĐỒ ÁN</a:t>
            </a:r>
          </a:p>
        </p:txBody>
      </p:sp>
      <p:sp>
        <p:nvSpPr>
          <p:cNvPr id="5" name="TextBox 4">
            <a:extLst>
              <a:ext uri="{FF2B5EF4-FFF2-40B4-BE49-F238E27FC236}">
                <a16:creationId xmlns:a16="http://schemas.microsoft.com/office/drawing/2014/main" id="{77233676-0CBF-40E1-B853-995E90F3D133}"/>
              </a:ext>
            </a:extLst>
          </p:cNvPr>
          <p:cNvSpPr txBox="1"/>
          <p:nvPr/>
        </p:nvSpPr>
        <p:spPr>
          <a:xfrm>
            <a:off x="1028700" y="1714500"/>
            <a:ext cx="12829153" cy="5620000"/>
          </a:xfrm>
          <a:prstGeom prst="rect">
            <a:avLst/>
          </a:prstGeom>
          <a:noFill/>
        </p:spPr>
        <p:txBody>
          <a:bodyPr wrap="none" rtlCol="0">
            <a:spAutoFit/>
          </a:bodyPr>
          <a:lstStyle/>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1: Giới thiệu</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2: Cơ sở lý thuyết</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3: Động học và động lực học tay máy</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4: Tính toán, thiết kế phần cơ khí</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5: Thiết kế hệ thống điều khiển bằng PLC và STM32F207 ESP8266</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6: Thiết kế và thuật toán điều khiển găng tay</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7: Thiết kế ứng dụng giám sát và ứng dụng điều khiển</a:t>
            </a:r>
          </a:p>
          <a:p>
            <a:pPr marL="342900" marR="0" lvl="0" indent="-342900" algn="just">
              <a:lnSpc>
                <a:spcPct val="130000"/>
              </a:lnSpc>
              <a:spcBef>
                <a:spcPts val="0"/>
              </a:spcBef>
              <a:spcAft>
                <a:spcPts val="600"/>
              </a:spcAft>
              <a:buFont typeface="Times New Roman" panose="02020603050405020304" pitchFamily="18" charset="0"/>
              <a:buChar char="-"/>
            </a:pPr>
            <a:r>
              <a:rPr lang="vi-VN" sz="2800" kern="100" dirty="0">
                <a:effectLst/>
                <a:latin typeface="Arial" panose="020B0604020202020204" pitchFamily="34" charset="0"/>
                <a:ea typeface="Noto Sans" panose="020B0604020202020204" charset="0"/>
                <a:cs typeface="Arial" panose="020B0604020202020204" pitchFamily="34" charset="0"/>
              </a:rPr>
              <a:t>Chương 8: Kết quả, nhận xét, hướng phát triển</a:t>
            </a:r>
          </a:p>
          <a:p>
            <a:endParaRPr lang="vi-VN" sz="2800" dirty="0">
              <a:latin typeface="Arial" panose="020B0604020202020204" pitchFamily="34" charset="0"/>
              <a:ea typeface="Noto Sans" panose="020B0604020202020204" charset="0"/>
              <a:cs typeface="Arial" panose="020B0604020202020204" pitchFamily="34" charset="0"/>
            </a:endParaRPr>
          </a:p>
        </p:txBody>
      </p:sp>
    </p:spTree>
    <p:extLst>
      <p:ext uri="{BB962C8B-B14F-4D97-AF65-F5344CB8AC3E}">
        <p14:creationId xmlns:p14="http://schemas.microsoft.com/office/powerpoint/2010/main" val="414061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CÁC NGHIÊN CỨU LIÊN QUAN</a:t>
            </a:r>
          </a:p>
        </p:txBody>
      </p:sp>
      <p:pic>
        <p:nvPicPr>
          <p:cNvPr id="5" name="Picture 4">
            <a:extLst>
              <a:ext uri="{FF2B5EF4-FFF2-40B4-BE49-F238E27FC236}">
                <a16:creationId xmlns:a16="http://schemas.microsoft.com/office/drawing/2014/main" id="{1C916920-4B4D-4B1D-81DF-83F1F97921BB}"/>
              </a:ext>
            </a:extLst>
          </p:cNvPr>
          <p:cNvPicPr>
            <a:picLocks noChangeAspect="1"/>
          </p:cNvPicPr>
          <p:nvPr/>
        </p:nvPicPr>
        <p:blipFill>
          <a:blip r:embed="rId2"/>
          <a:srcRect/>
          <a:stretch>
            <a:fillRect/>
          </a:stretch>
        </p:blipFill>
        <p:spPr>
          <a:xfrm>
            <a:off x="10515600" y="2400300"/>
            <a:ext cx="5188742" cy="5035722"/>
          </a:xfrm>
          <a:prstGeom prst="rect">
            <a:avLst/>
          </a:prstGeom>
        </p:spPr>
      </p:pic>
      <p:pic>
        <p:nvPicPr>
          <p:cNvPr id="6" name="Picture 5" descr="A close-up of a circuit board&#10;&#10;Description automatically generated with low confidence">
            <a:extLst>
              <a:ext uri="{FF2B5EF4-FFF2-40B4-BE49-F238E27FC236}">
                <a16:creationId xmlns:a16="http://schemas.microsoft.com/office/drawing/2014/main" id="{08F3FEDC-4EF3-41DF-B134-43B40F48806C}"/>
              </a:ext>
            </a:extLst>
          </p:cNvPr>
          <p:cNvPicPr/>
          <p:nvPr/>
        </p:nvPicPr>
        <p:blipFill>
          <a:blip r:embed="rId3"/>
          <a:stretch>
            <a:fillRect/>
          </a:stretch>
        </p:blipFill>
        <p:spPr>
          <a:xfrm>
            <a:off x="2577160" y="2376460"/>
            <a:ext cx="7162800" cy="5059562"/>
          </a:xfrm>
          <a:prstGeom prst="rect">
            <a:avLst/>
          </a:prstGeom>
        </p:spPr>
      </p:pic>
      <p:sp>
        <p:nvSpPr>
          <p:cNvPr id="7" name="TextBox 6">
            <a:extLst>
              <a:ext uri="{FF2B5EF4-FFF2-40B4-BE49-F238E27FC236}">
                <a16:creationId xmlns:a16="http://schemas.microsoft.com/office/drawing/2014/main" id="{A1851249-E599-46C1-A58A-468937D740AD}"/>
              </a:ext>
            </a:extLst>
          </p:cNvPr>
          <p:cNvSpPr txBox="1"/>
          <p:nvPr/>
        </p:nvSpPr>
        <p:spPr>
          <a:xfrm>
            <a:off x="6553200" y="7910540"/>
            <a:ext cx="9568703" cy="554383"/>
          </a:xfrm>
          <a:prstGeom prst="rect">
            <a:avLst/>
          </a:prstGeom>
        </p:spPr>
        <p:txBody>
          <a:bodyPr wrap="square" lIns="0" tIns="0" rIns="0" bIns="0" rtlCol="0" anchor="t">
            <a:spAutoFit/>
          </a:bodyPr>
          <a:lstStyle/>
          <a:p>
            <a:pPr>
              <a:lnSpc>
                <a:spcPts val="4759"/>
              </a:lnSpc>
            </a:pPr>
            <a:r>
              <a:rPr lang="vi-VN" sz="2800" dirty="0">
                <a:effectLst/>
                <a:latin typeface="Arial" panose="020B0604020202020204" pitchFamily="34" charset="0"/>
                <a:ea typeface="Noto Sans" panose="020B0604020202020204" charset="0"/>
                <a:cs typeface="Arial" panose="020B0604020202020204" pitchFamily="34" charset="0"/>
              </a:rPr>
              <a:t>Xe điều khiển bằng cử động tay</a:t>
            </a:r>
            <a:endParaRPr lang="en-US" sz="2800" dirty="0">
              <a:solidFill>
                <a:srgbClr val="000000"/>
              </a:solidFill>
              <a:latin typeface="Arial" panose="020B0604020202020204" pitchFamily="34" charset="0"/>
              <a:ea typeface="Noto Sans" panose="020B0604020202020204" charset="0"/>
              <a:cs typeface="Arial" panose="020B0604020202020204" pitchFamily="34" charset="0"/>
            </a:endParaRPr>
          </a:p>
        </p:txBody>
      </p:sp>
    </p:spTree>
    <p:extLst>
      <p:ext uri="{BB962C8B-B14F-4D97-AF65-F5344CB8AC3E}">
        <p14:creationId xmlns:p14="http://schemas.microsoft.com/office/powerpoint/2010/main" val="314288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790024"/>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MỤC TIÊU VÀ GIỚI HẠN ĐỀ TÀI</a:t>
            </a:r>
          </a:p>
        </p:txBody>
      </p:sp>
      <p:sp>
        <p:nvSpPr>
          <p:cNvPr id="5" name="TextBox 4">
            <a:extLst>
              <a:ext uri="{FF2B5EF4-FFF2-40B4-BE49-F238E27FC236}">
                <a16:creationId xmlns:a16="http://schemas.microsoft.com/office/drawing/2014/main" id="{6D748E3A-0042-472E-B7D1-B4F1064E3BAD}"/>
              </a:ext>
            </a:extLst>
          </p:cNvPr>
          <p:cNvSpPr txBox="1"/>
          <p:nvPr/>
        </p:nvSpPr>
        <p:spPr>
          <a:xfrm>
            <a:off x="1028700" y="1219737"/>
            <a:ext cx="16230600" cy="7768473"/>
          </a:xfrm>
          <a:prstGeom prst="rect">
            <a:avLst/>
          </a:prstGeom>
          <a:noFill/>
        </p:spPr>
        <p:txBody>
          <a:bodyPr wrap="square">
            <a:spAutoFit/>
          </a:bodyPr>
          <a:lstStyle/>
          <a:p>
            <a:pPr>
              <a:lnSpc>
                <a:spcPct val="150000"/>
              </a:lnSpc>
            </a:pP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Mục</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tiêu</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đề</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 </a:t>
            </a:r>
            <a:r>
              <a:rPr lang="en-US" sz="2800" b="1" dirty="0" err="1">
                <a:solidFill>
                  <a:srgbClr val="000000"/>
                </a:solidFill>
                <a:latin typeface="Arial" panose="020B0604020202020204" pitchFamily="34" charset="0"/>
                <a:ea typeface="Noto Sans Bold" panose="020B0604020202020204" charset="0"/>
                <a:cs typeface="Arial" panose="020B0604020202020204" pitchFamily="34" charset="0"/>
              </a:rPr>
              <a:t>tài</a:t>
            </a:r>
            <a:r>
              <a:rPr lang="en-US" sz="2800" b="1" dirty="0">
                <a:solidFill>
                  <a:srgbClr val="000000"/>
                </a:solidFill>
                <a:latin typeface="Arial" panose="020B0604020202020204" pitchFamily="34" charset="0"/>
                <a:ea typeface="Noto Sans Bold" panose="020B0604020202020204" charset="0"/>
                <a:cs typeface="Arial" panose="020B0604020202020204" pitchFamily="34" charset="0"/>
              </a:rPr>
              <a:t>:</a:t>
            </a:r>
            <a:endParaRPr lang="vi-VN" sz="2800" b="1" dirty="0">
              <a:solidFill>
                <a:srgbClr val="000000"/>
              </a:solidFill>
              <a:latin typeface="Arial" panose="020B0604020202020204" pitchFamily="34" charset="0"/>
              <a:ea typeface="Noto Sans Bold" panose="020B0604020202020204" charset="0"/>
              <a:cs typeface="Arial" panose="020B0604020202020204" pitchFamily="34" charset="0"/>
            </a:endParaRP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Chọn cấu hình cánh tay robot thích hợp với yêu cầu đặt ra.</a:t>
            </a:r>
            <a:endParaRPr lang="vi-VN" sz="2800" kern="100" dirty="0">
              <a:latin typeface="Arial" panose="020B0604020202020204" pitchFamily="34" charset="0"/>
              <a:ea typeface="Calibri" panose="020F0502020204030204" pitchFamily="34" charset="0"/>
              <a:cs typeface="Arial" panose="020B0604020202020204" pitchFamily="34" charset="0"/>
            </a:endParaRP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Tính toán bài toán động học tay máy.</a:t>
            </a: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Tính toán bài toán động lực học tay máy. </a:t>
            </a:r>
            <a:endParaRPr lang="vi-VN" sz="2800" kern="100" dirty="0">
              <a:latin typeface="Arial" panose="020B0604020202020204" pitchFamily="34" charset="0"/>
              <a:ea typeface="Calibri" panose="020F0502020204030204" pitchFamily="34" charset="0"/>
              <a:cs typeface="Arial" panose="020B0604020202020204" pitchFamily="34" charset="0"/>
            </a:endParaRP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Xây dựng hệ thống điều khiển cánh tay robot.</a:t>
            </a:r>
            <a:endParaRPr lang="vi-VN" sz="2800" kern="100" dirty="0">
              <a:latin typeface="Arial" panose="020B0604020202020204" pitchFamily="34" charset="0"/>
              <a:ea typeface="Calibri" panose="020F0502020204030204" pitchFamily="34" charset="0"/>
              <a:cs typeface="Arial" panose="020B0604020202020204" pitchFamily="34" charset="0"/>
            </a:endParaRP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Xây dựng giao diện điều khiển, giám sát hoạt động cánh tay robot.</a:t>
            </a:r>
            <a:endParaRPr lang="vi-VN" sz="2800" kern="100" dirty="0">
              <a:latin typeface="Arial" panose="020B0604020202020204" pitchFamily="34" charset="0"/>
              <a:ea typeface="Calibri" panose="020F0502020204030204" pitchFamily="34" charset="0"/>
              <a:cs typeface="Arial" panose="020B0604020202020204" pitchFamily="34" charset="0"/>
            </a:endParaRPr>
          </a:p>
          <a:p>
            <a:pPr>
              <a:lnSpc>
                <a:spcPct val="150000"/>
              </a:lnSpc>
            </a:pPr>
            <a:r>
              <a:rPr lang="vi-VN" sz="2800" kern="100" dirty="0">
                <a:effectLst/>
                <a:latin typeface="Arial" panose="020B0604020202020204" pitchFamily="34" charset="0"/>
                <a:ea typeface="Calibri" panose="020F0502020204030204" pitchFamily="34" charset="0"/>
                <a:cs typeface="Arial" panose="020B0604020202020204" pitchFamily="34" charset="0"/>
              </a:rPr>
              <a:t>- Thiết kế, chế tạo găng tay điều khiển.</a:t>
            </a:r>
          </a:p>
          <a:p>
            <a:pPr>
              <a:lnSpc>
                <a:spcPct val="150000"/>
              </a:lnSpc>
            </a:pPr>
            <a:r>
              <a:rPr lang="vi-VN" sz="2800" b="1" dirty="0">
                <a:latin typeface="Arial" panose="020B0604020202020204" pitchFamily="34" charset="0"/>
                <a:cs typeface="Arial" panose="020B0604020202020204" pitchFamily="34" charset="0"/>
              </a:rPr>
              <a:t>Giới hạn đề tài:</a:t>
            </a:r>
          </a:p>
          <a:p>
            <a:pPr>
              <a:lnSpc>
                <a:spcPct val="150000"/>
              </a:lnSpc>
            </a:pPr>
            <a:r>
              <a:rPr lang="vi-VN" sz="2800" dirty="0">
                <a:latin typeface="Arial" panose="020B0604020202020204" pitchFamily="34" charset="0"/>
                <a:cs typeface="Arial" panose="020B0604020202020204" pitchFamily="34" charset="0"/>
              </a:rPr>
              <a:t>Tay máy 5 bậc tự do được sử dụng để sắp xếp các sản phẩm hình hộp chuyển từ hệ thống băng tải này sang băng tải hệ thống băng tải khác. Ngoài ra tay máy còn có thể được điều khiển dựa vào cử động của bàn tay người dùng.</a:t>
            </a:r>
          </a:p>
          <a:p>
            <a:pPr>
              <a:lnSpc>
                <a:spcPct val="150000"/>
              </a:lnSpc>
            </a:pPr>
            <a:endParaRPr lang="vi-VN" sz="2800"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0054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75D2C99-41F6-4D21-9F65-865BDD04DC59}"/>
              </a:ext>
            </a:extLst>
          </p:cNvPr>
          <p:cNvSpPr/>
          <p:nvPr/>
        </p:nvSpPr>
        <p:spPr>
          <a:xfrm>
            <a:off x="4876800" y="3505200"/>
            <a:ext cx="8763000" cy="3276600"/>
          </a:xfrm>
          <a:prstGeom prst="ellipse">
            <a:avLst/>
          </a:prstGeom>
          <a:solidFill>
            <a:srgbClr val="33CC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F39DFA6-F107-4BF9-B06E-DD1E50AAB580}"/>
              </a:ext>
            </a:extLst>
          </p:cNvPr>
          <p:cNvSpPr txBox="1"/>
          <p:nvPr/>
        </p:nvSpPr>
        <p:spPr>
          <a:xfrm>
            <a:off x="4860235" y="4297915"/>
            <a:ext cx="8763000" cy="1691169"/>
          </a:xfrm>
          <a:prstGeom prst="rect">
            <a:avLst/>
          </a:prstGeom>
        </p:spPr>
        <p:txBody>
          <a:bodyPr wrap="square" lIns="0" tIns="0" rIns="0" bIns="0" rtlCol="0" anchor="t">
            <a:spAutoFit/>
          </a:bodyPr>
          <a:lstStyle/>
          <a:p>
            <a:pPr algn="ctr">
              <a:lnSpc>
                <a:spcPts val="6999"/>
              </a:lnSpc>
            </a:pPr>
            <a:r>
              <a:rPr lang="en-US" sz="4000" b="1" dirty="0">
                <a:solidFill>
                  <a:srgbClr val="000000"/>
                </a:solidFill>
                <a:latin typeface="Times New Roman" panose="02020603050405020304" pitchFamily="18" charset="0"/>
                <a:cs typeface="Times New Roman" panose="02020603050405020304" pitchFamily="18" charset="0"/>
              </a:rPr>
              <a:t>CÔNG VIỆC THỰC HIỆN </a:t>
            </a:r>
          </a:p>
          <a:p>
            <a:pPr algn="ctr">
              <a:lnSpc>
                <a:spcPts val="6999"/>
              </a:lnSpc>
            </a:pPr>
            <a:r>
              <a:rPr lang="en-US" sz="4000" b="1" dirty="0">
                <a:solidFill>
                  <a:srgbClr val="000000"/>
                </a:solidFill>
                <a:latin typeface="Times New Roman" panose="02020603050405020304" pitchFamily="18" charset="0"/>
                <a:cs typeface="Times New Roman" panose="02020603050405020304" pitchFamily="18" charset="0"/>
              </a:rPr>
              <a:t>VÀ KẾT QUẢ</a:t>
            </a:r>
          </a:p>
        </p:txBody>
      </p:sp>
    </p:spTree>
    <p:extLst>
      <p:ext uri="{BB962C8B-B14F-4D97-AF65-F5344CB8AC3E}">
        <p14:creationId xmlns:p14="http://schemas.microsoft.com/office/powerpoint/2010/main" val="394091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818942"/>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THIẾT KẾ GĂNG TAY ĐIỀU KHIỂN BẰNG CỬ ĐỘNG TAY</a:t>
            </a:r>
          </a:p>
        </p:txBody>
      </p:sp>
      <p:pic>
        <p:nvPicPr>
          <p:cNvPr id="5" name="Picture 4">
            <a:extLst>
              <a:ext uri="{FF2B5EF4-FFF2-40B4-BE49-F238E27FC236}">
                <a16:creationId xmlns:a16="http://schemas.microsoft.com/office/drawing/2014/main" id="{FFF13AF9-5316-4335-9EAE-8845E2445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811687"/>
            <a:ext cx="7364724" cy="5313013"/>
          </a:xfrm>
          <a:prstGeom prst="rect">
            <a:avLst/>
          </a:prstGeom>
        </p:spPr>
      </p:pic>
      <p:pic>
        <p:nvPicPr>
          <p:cNvPr id="11" name="Picture 10">
            <a:extLst>
              <a:ext uri="{FF2B5EF4-FFF2-40B4-BE49-F238E27FC236}">
                <a16:creationId xmlns:a16="http://schemas.microsoft.com/office/drawing/2014/main" id="{027F8BCD-1B9E-46A9-AAEA-17333ECD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4001" y="1366113"/>
            <a:ext cx="2347599" cy="7554773"/>
          </a:xfrm>
          <a:prstGeom prst="rect">
            <a:avLst/>
          </a:prstGeom>
        </p:spPr>
      </p:pic>
      <p:sp>
        <p:nvSpPr>
          <p:cNvPr id="12" name="TextBox 11">
            <a:extLst>
              <a:ext uri="{FF2B5EF4-FFF2-40B4-BE49-F238E27FC236}">
                <a16:creationId xmlns:a16="http://schemas.microsoft.com/office/drawing/2014/main" id="{545FB5DF-F99C-4C48-A608-5A39FF73A3E1}"/>
              </a:ext>
            </a:extLst>
          </p:cNvPr>
          <p:cNvSpPr txBox="1"/>
          <p:nvPr/>
        </p:nvSpPr>
        <p:spPr>
          <a:xfrm>
            <a:off x="2712720" y="7214104"/>
            <a:ext cx="5486400" cy="554383"/>
          </a:xfrm>
          <a:prstGeom prst="rect">
            <a:avLst/>
          </a:prstGeom>
        </p:spPr>
        <p:txBody>
          <a:bodyPr wrap="square" lIns="0" tIns="0" rIns="0" bIns="0" rtlCol="0" anchor="t">
            <a:spAutoFit/>
          </a:bodyPr>
          <a:lstStyle/>
          <a:p>
            <a:pPr>
              <a:lnSpc>
                <a:spcPts val="4759"/>
              </a:lnSpc>
            </a:pPr>
            <a:r>
              <a:rPr lang="en-US" sz="2800" dirty="0" err="1">
                <a:solidFill>
                  <a:srgbClr val="000000"/>
                </a:solidFill>
                <a:latin typeface="Arial" panose="020B0604020202020204" pitchFamily="34" charset="0"/>
                <a:cs typeface="Arial" panose="020B0604020202020204" pitchFamily="34" charset="0"/>
              </a:rPr>
              <a:t>Lưu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hiệu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chỉnh</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cảm</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biến</a:t>
            </a:r>
            <a:r>
              <a:rPr lang="en-US" sz="2800" dirty="0">
                <a:solidFill>
                  <a:srgbClr val="000000"/>
                </a:solidFill>
                <a:latin typeface="Arial" panose="020B0604020202020204" pitchFamily="34" charset="0"/>
                <a:cs typeface="Arial" panose="020B0604020202020204" pitchFamily="34" charset="0"/>
              </a:rPr>
              <a:t> </a:t>
            </a:r>
          </a:p>
        </p:txBody>
      </p:sp>
      <p:sp>
        <p:nvSpPr>
          <p:cNvPr id="14" name="TextBox 13">
            <a:extLst>
              <a:ext uri="{FF2B5EF4-FFF2-40B4-BE49-F238E27FC236}">
                <a16:creationId xmlns:a16="http://schemas.microsoft.com/office/drawing/2014/main" id="{0656884E-EB58-4AE2-ADB0-B2DA5B2C1EE5}"/>
              </a:ext>
            </a:extLst>
          </p:cNvPr>
          <p:cNvSpPr txBox="1"/>
          <p:nvPr/>
        </p:nvSpPr>
        <p:spPr>
          <a:xfrm>
            <a:off x="11444601" y="9105900"/>
            <a:ext cx="5486400" cy="554383"/>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Lưu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đồ</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ngắt</a:t>
            </a:r>
            <a:r>
              <a:rPr lang="en-US" sz="2800" dirty="0">
                <a:solidFill>
                  <a:srgbClr val="000000"/>
                </a:solidFill>
                <a:latin typeface="Arial" panose="020B0604020202020204" pitchFamily="34" charset="0"/>
                <a:cs typeface="Arial" panose="020B0604020202020204" pitchFamily="34" charset="0"/>
              </a:rPr>
              <a:t> Timer</a:t>
            </a:r>
          </a:p>
        </p:txBody>
      </p:sp>
    </p:spTree>
    <p:extLst>
      <p:ext uri="{BB962C8B-B14F-4D97-AF65-F5344CB8AC3E}">
        <p14:creationId xmlns:p14="http://schemas.microsoft.com/office/powerpoint/2010/main" val="208106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3C42F-9189-45A9-B7A2-D66617A03872}"/>
              </a:ext>
            </a:extLst>
          </p:cNvPr>
          <p:cNvSpPr/>
          <p:nvPr/>
        </p:nvSpPr>
        <p:spPr>
          <a:xfrm>
            <a:off x="0" y="0"/>
            <a:ext cx="18288000" cy="914400"/>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9DFA6-F107-4BF9-B06E-DD1E50AAB580}"/>
              </a:ext>
            </a:extLst>
          </p:cNvPr>
          <p:cNvSpPr txBox="1"/>
          <p:nvPr/>
        </p:nvSpPr>
        <p:spPr>
          <a:xfrm>
            <a:off x="381000" y="-310"/>
            <a:ext cx="13806801" cy="818942"/>
          </a:xfrm>
          <a:prstGeom prst="rect">
            <a:avLst/>
          </a:prstGeom>
        </p:spPr>
        <p:txBody>
          <a:bodyPr wrap="square" lIns="0" tIns="0" rIns="0" bIns="0" rtlCol="0" anchor="t">
            <a:spAutoFit/>
          </a:bodyPr>
          <a:lstStyle/>
          <a:p>
            <a:pPr>
              <a:lnSpc>
                <a:spcPts val="6999"/>
              </a:lnSpc>
            </a:pPr>
            <a:r>
              <a:rPr lang="en-US" sz="4000" b="1" dirty="0">
                <a:solidFill>
                  <a:srgbClr val="000000"/>
                </a:solidFill>
                <a:latin typeface="Arial" panose="020B0604020202020204" pitchFamily="34" charset="0"/>
                <a:cs typeface="Arial" panose="020B0604020202020204" pitchFamily="34" charset="0"/>
              </a:rPr>
              <a:t>THIẾT KẾ GĂNG TAY ĐIỀU KHIỂN BẰNG CỬ ĐỘNG TAY</a:t>
            </a:r>
          </a:p>
        </p:txBody>
      </p:sp>
      <p:sp>
        <p:nvSpPr>
          <p:cNvPr id="20" name="TextBox 19">
            <a:extLst>
              <a:ext uri="{FF2B5EF4-FFF2-40B4-BE49-F238E27FC236}">
                <a16:creationId xmlns:a16="http://schemas.microsoft.com/office/drawing/2014/main" id="{9CE1527D-7919-4A99-BD73-25F007DF35D3}"/>
              </a:ext>
            </a:extLst>
          </p:cNvPr>
          <p:cNvSpPr txBox="1"/>
          <p:nvPr/>
        </p:nvSpPr>
        <p:spPr>
          <a:xfrm>
            <a:off x="5676900" y="9215191"/>
            <a:ext cx="6934200" cy="543418"/>
          </a:xfrm>
          <a:prstGeom prst="rect">
            <a:avLst/>
          </a:prstGeom>
        </p:spPr>
        <p:txBody>
          <a:bodyPr wrap="square" lIns="0" tIns="0" rIns="0" bIns="0" rtlCol="0" anchor="t">
            <a:spAutoFit/>
          </a:bodyPr>
          <a:lstStyle/>
          <a:p>
            <a:pPr algn="ctr">
              <a:lnSpc>
                <a:spcPts val="4759"/>
              </a:lnSpc>
            </a:pPr>
            <a:r>
              <a:rPr lang="en-US" sz="2800" dirty="0" err="1">
                <a:solidFill>
                  <a:srgbClr val="000000"/>
                </a:solidFill>
                <a:latin typeface="Arial" panose="020B0604020202020204" pitchFamily="34" charset="0"/>
                <a:cs typeface="Arial" panose="020B0604020202020204" pitchFamily="34" charset="0"/>
              </a:rPr>
              <a:t>Găng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tay</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điều</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khiển</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bằng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cử</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động</a:t>
            </a:r>
            <a:r>
              <a:rPr lang="en-US" sz="2800" dirty="0">
                <a:solidFill>
                  <a:srgbClr val="000000"/>
                </a:solidFill>
                <a:latin typeface="Arial" panose="020B0604020202020204" pitchFamily="34" charset="0"/>
                <a:cs typeface="Arial" panose="020B0604020202020204" pitchFamily="34" charset="0"/>
              </a:rPr>
              <a:t> </a:t>
            </a:r>
            <a:r>
              <a:rPr lang="en-US" sz="2800" dirty="0" err="1">
                <a:solidFill>
                  <a:srgbClr val="000000"/>
                </a:solidFill>
                <a:latin typeface="Arial" panose="020B0604020202020204" pitchFamily="34" charset="0"/>
                <a:cs typeface="Arial" panose="020B0604020202020204" pitchFamily="34" charset="0"/>
              </a:rPr>
              <a:t>tay</a:t>
            </a:r>
            <a:endParaRPr lang="en-US" sz="2800" dirty="0">
              <a:solidFill>
                <a:srgbClr val="000000"/>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4D6C89E4-4A05-432E-AF84-ACD46AAB7B86}"/>
              </a:ext>
            </a:extLst>
          </p:cNvPr>
          <p:cNvPicPr>
            <a:picLocks noChangeAspect="1"/>
          </p:cNvPicPr>
          <p:nvPr/>
        </p:nvPicPr>
        <p:blipFill rotWithShape="1">
          <a:blip r:embed="rId2">
            <a:extLst>
              <a:ext uri="{28A0092B-C50C-407E-A947-70E740481C1C}">
                <a14:useLocalDpi xmlns:a14="http://schemas.microsoft.com/office/drawing/2010/main" val="0"/>
              </a:ext>
            </a:extLst>
          </a:blip>
          <a:srcRect t="5458" b="5771"/>
          <a:stretch/>
        </p:blipFill>
        <p:spPr>
          <a:xfrm>
            <a:off x="3733800" y="2047862"/>
            <a:ext cx="10363200" cy="6892454"/>
          </a:xfrm>
          <a:prstGeom prst="rect">
            <a:avLst/>
          </a:prstGeom>
        </p:spPr>
      </p:pic>
    </p:spTree>
    <p:extLst>
      <p:ext uri="{BB962C8B-B14F-4D97-AF65-F5344CB8AC3E}">
        <p14:creationId xmlns:p14="http://schemas.microsoft.com/office/powerpoint/2010/main" val="3791328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784</Words>
  <Application>Microsoft Office PowerPoint</Application>
  <PresentationFormat>Custom</PresentationFormat>
  <Paragraphs>105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Thêm nội dung thân văn bản</dc:title>
  <dc:creator>ADMIN</dc:creator>
  <cp:lastModifiedBy>Hong Thuan</cp:lastModifiedBy>
  <cp:revision>80</cp:revision>
  <dcterms:created xsi:type="dcterms:W3CDTF">2006-08-16T00:00:00Z</dcterms:created>
  <dcterms:modified xsi:type="dcterms:W3CDTF">2023-07-31T16:31:35Z</dcterms:modified>
  <dc:identifier>DAFG0u5lwi8</dc:identifier>
</cp:coreProperties>
</file>